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60" r:id="rId4"/>
    <p:sldId id="258" r:id="rId5"/>
    <p:sldId id="259" r:id="rId6"/>
    <p:sldId id="262" r:id="rId7"/>
    <p:sldId id="264" r:id="rId8"/>
    <p:sldId id="26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294" r:id="rId18"/>
    <p:sldId id="275" r:id="rId19"/>
    <p:sldId id="295" r:id="rId20"/>
    <p:sldId id="314" r:id="rId21"/>
    <p:sldId id="283" r:id="rId22"/>
    <p:sldId id="315" r:id="rId23"/>
    <p:sldId id="310" r:id="rId24"/>
    <p:sldId id="311" r:id="rId25"/>
    <p:sldId id="312" r:id="rId26"/>
    <p:sldId id="313" r:id="rId27"/>
    <p:sldId id="269" r:id="rId28"/>
    <p:sldId id="268" r:id="rId29"/>
    <p:sldId id="285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  <a:srgbClr val="C50B94"/>
    <a:srgbClr val="CC0421"/>
    <a:srgbClr val="0000FF"/>
    <a:srgbClr val="FB99EF"/>
    <a:srgbClr val="D2CD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-355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7.5443160146928534E-2"/>
          <c:y val="4.9048822941093924E-2"/>
          <c:w val="0.92455683985307169"/>
          <c:h val="0.7771273007069355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2023 года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231247400</c:v>
                </c:pt>
                <c:pt idx="1">
                  <c:v>90634500</c:v>
                </c:pt>
                <c:pt idx="2">
                  <c:v>20692600</c:v>
                </c:pt>
                <c:pt idx="3">
                  <c:v>3030000</c:v>
                </c:pt>
                <c:pt idx="4">
                  <c:v>5814600</c:v>
                </c:pt>
                <c:pt idx="5">
                  <c:v>14044100</c:v>
                </c:pt>
                <c:pt idx="6">
                  <c:v>387953000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на 2024год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226469000</c:v>
                </c:pt>
                <c:pt idx="1">
                  <c:v>92019900</c:v>
                </c:pt>
                <c:pt idx="2">
                  <c:v>23494000</c:v>
                </c:pt>
                <c:pt idx="3">
                  <c:v>2912000</c:v>
                </c:pt>
                <c:pt idx="4">
                  <c:v>5159000</c:v>
                </c:pt>
                <c:pt idx="5">
                  <c:v>13318300</c:v>
                </c:pt>
                <c:pt idx="6">
                  <c:v>384468900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на 2025год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235528000</c:v>
                </c:pt>
                <c:pt idx="1">
                  <c:v>94567800</c:v>
                </c:pt>
                <c:pt idx="2">
                  <c:v>24416000</c:v>
                </c:pt>
                <c:pt idx="3">
                  <c:v>2957000</c:v>
                </c:pt>
                <c:pt idx="4">
                  <c:v>5382000</c:v>
                </c:pt>
                <c:pt idx="5">
                  <c:v>13318300</c:v>
                </c:pt>
                <c:pt idx="6">
                  <c:v>397125600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Прогноз на 2026год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243772000</c:v>
                </c:pt>
                <c:pt idx="1">
                  <c:v>98968900</c:v>
                </c:pt>
                <c:pt idx="2">
                  <c:v>25266000</c:v>
                </c:pt>
                <c:pt idx="3">
                  <c:v>3023000</c:v>
                </c:pt>
                <c:pt idx="4">
                  <c:v>5492000</c:v>
                </c:pt>
                <c:pt idx="5">
                  <c:v>13318.3</c:v>
                </c:pt>
                <c:pt idx="6">
                  <c:v>409607700</c:v>
                </c:pt>
              </c:numCache>
            </c:numRef>
          </c:val>
        </c:ser>
        <c:gapWidth val="40"/>
        <c:gapDepth val="135"/>
        <c:shape val="cylinder"/>
        <c:axId val="155542272"/>
        <c:axId val="155543808"/>
        <c:axId val="0"/>
      </c:bar3DChart>
      <c:catAx>
        <c:axId val="1555422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5543808"/>
        <c:crosses val="autoZero"/>
        <c:auto val="1"/>
        <c:lblAlgn val="ctr"/>
        <c:lblOffset val="100"/>
      </c:catAx>
      <c:valAx>
        <c:axId val="155543808"/>
        <c:scaling>
          <c:orientation val="minMax"/>
          <c:max val="250000000"/>
        </c:scaling>
        <c:axPos val="l"/>
        <c:majorGridlines/>
        <c:numFmt formatCode="General" sourceLinked="1"/>
        <c:tickLblPos val="nextTo"/>
        <c:crossAx val="155542272"/>
        <c:crosses val="autoZero"/>
        <c:crossBetween val="between"/>
        <c:majorUnit val="10000000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83434159605294511"/>
              </c:manualLayout>
            </c:layout>
            <c:tx>
              <c:rich>
                <a:bodyPr rot="0" vert="horz"/>
                <a:lstStyle/>
                <a:p>
                  <a:pPr>
                    <a:defRPr/>
                  </a:pPr>
                  <a:r>
                    <a:rPr lang="ru-RU" sz="1800" i="1" dirty="0" smtClean="0"/>
                    <a:t>миллионы</a:t>
                  </a:r>
                  <a:endParaRPr lang="ru-RU" sz="1800" i="1" dirty="0"/>
                </a:p>
              </c:rich>
            </c:tx>
          </c:dispUnitsLbl>
        </c:dispUnits>
      </c:valAx>
    </c:plotArea>
    <c:legend>
      <c:legendPos val="tr"/>
      <c:layout>
        <c:manualLayout>
          <c:xMode val="edge"/>
          <c:yMode val="edge"/>
          <c:x val="0.63086305040167945"/>
          <c:y val="0.10680605544683633"/>
          <c:w val="0.28071314406318021"/>
          <c:h val="0.20110699233854967"/>
        </c:manualLayout>
      </c:layout>
      <c:spPr>
        <a:solidFill>
          <a:schemeClr val="bg1"/>
        </a:solidFill>
      </c:spPr>
      <c:txPr>
        <a:bodyPr/>
        <a:lstStyle/>
        <a:p>
          <a:pPr>
            <a:defRPr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10"/>
      <c:rotY val="1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2023 года</c:v>
                </c:pt>
                <c:pt idx="1">
                  <c:v>Прогноз на 2024 год</c:v>
                </c:pt>
                <c:pt idx="2">
                  <c:v>Прогноз на 2025 год</c:v>
                </c:pt>
                <c:pt idx="3">
                  <c:v>Прогноз на 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371364082</c:v>
                </c:pt>
                <c:pt idx="1">
                  <c:v>506185000</c:v>
                </c:pt>
                <c:pt idx="2">
                  <c:v>467046000</c:v>
                </c:pt>
                <c:pt idx="3">
                  <c:v>422915000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2023 года</c:v>
                </c:pt>
                <c:pt idx="1">
                  <c:v>Прогноз на 2024 год</c:v>
                </c:pt>
                <c:pt idx="2">
                  <c:v>Прогноз на 2025 год</c:v>
                </c:pt>
                <c:pt idx="3">
                  <c:v>Прогноз на 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102576747.38</c:v>
                </c:pt>
                <c:pt idx="1">
                  <c:v>355939900</c:v>
                </c:pt>
                <c:pt idx="2">
                  <c:v>340742000</c:v>
                </c:pt>
                <c:pt idx="3">
                  <c:v>29751100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2023 года</c:v>
                </c:pt>
                <c:pt idx="1">
                  <c:v>Прогноз на 2024 год</c:v>
                </c:pt>
                <c:pt idx="2">
                  <c:v>Прогноз на 2025 год</c:v>
                </c:pt>
                <c:pt idx="3">
                  <c:v>Прогноз на 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411571500</c:v>
                </c:pt>
                <c:pt idx="1">
                  <c:v>430484900</c:v>
                </c:pt>
                <c:pt idx="2">
                  <c:v>455646700</c:v>
                </c:pt>
                <c:pt idx="3">
                  <c:v>481071900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2023 года</c:v>
                </c:pt>
                <c:pt idx="1">
                  <c:v>Прогноз на 2024 год</c:v>
                </c:pt>
                <c:pt idx="2">
                  <c:v>Прогноз на 2025 год</c:v>
                </c:pt>
                <c:pt idx="3">
                  <c:v>Прогноз на 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210005500</c:v>
                </c:pt>
                <c:pt idx="1">
                  <c:v>26482600</c:v>
                </c:pt>
                <c:pt idx="2">
                  <c:v>11152100</c:v>
                </c:pt>
                <c:pt idx="3">
                  <c:v>11036600</c:v>
                </c:pt>
              </c:numCache>
            </c:numRef>
          </c:val>
        </c:ser>
        <c:shape val="cylinder"/>
        <c:axId val="183572352"/>
        <c:axId val="183573888"/>
        <c:axId val="0"/>
      </c:bar3DChart>
      <c:catAx>
        <c:axId val="18357235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573888"/>
        <c:crosses val="autoZero"/>
        <c:auto val="1"/>
        <c:lblAlgn val="ctr"/>
        <c:lblOffset val="100"/>
      </c:catAx>
      <c:valAx>
        <c:axId val="183573888"/>
        <c:scaling>
          <c:orientation val="minMax"/>
          <c:max val="50000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572352"/>
        <c:crosses val="autoZero"/>
        <c:crossBetween val="between"/>
        <c:majorUnit val="50000000"/>
        <c:minorUnit val="10000000"/>
        <c:dispUnits>
          <c:builtInUnit val="millions"/>
          <c:dispUnitsLbl>
            <c:layout>
              <c:manualLayout>
                <c:xMode val="edge"/>
                <c:yMode val="edge"/>
                <c:x val="1.7905839895013168E-2"/>
                <c:y val="0.41055389088846006"/>
              </c:manualLayout>
            </c:layout>
          </c:dispUnitsLbl>
        </c:dispUnits>
      </c:valAx>
    </c:plotArea>
    <c:legend>
      <c:legendPos val="t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0.13024300087489107"/>
          <c:y val="2.4593727045637979E-2"/>
          <c:w val="0.86924781277340557"/>
          <c:h val="0.672383482326515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Нац.безоп-ть и правоохр.деят-ть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  </c:v>
                </c:pt>
                <c:pt idx="6">
                  <c:v>Культура, кинематография 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  </c:v>
                </c:pt>
                <c:pt idx="10">
                  <c:v>Обслуживание гос. и муниц. долга</c:v>
                </c:pt>
                <c:pt idx="11">
                  <c:v>Национальная оборона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181778039.47</c:v>
                </c:pt>
                <c:pt idx="1">
                  <c:v>22770835</c:v>
                </c:pt>
                <c:pt idx="2">
                  <c:v>138467224.46000001</c:v>
                </c:pt>
                <c:pt idx="3">
                  <c:v>427970600</c:v>
                </c:pt>
                <c:pt idx="4">
                  <c:v>14434000</c:v>
                </c:pt>
                <c:pt idx="5">
                  <c:v>684466696.17999995</c:v>
                </c:pt>
                <c:pt idx="6">
                  <c:v>91410126.680000007</c:v>
                </c:pt>
                <c:pt idx="7">
                  <c:v>113661950</c:v>
                </c:pt>
                <c:pt idx="8">
                  <c:v>26103825.579999998</c:v>
                </c:pt>
                <c:pt idx="9">
                  <c:v>879000</c:v>
                </c:pt>
                <c:pt idx="10">
                  <c:v>6786.74</c:v>
                </c:pt>
                <c:pt idx="11">
                  <c:v>1612200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Нац.безоп-ть и правоохр.деят-ть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  </c:v>
                </c:pt>
                <c:pt idx="6">
                  <c:v>Культура, кинематография 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  </c:v>
                </c:pt>
                <c:pt idx="10">
                  <c:v>Обслуживание гос. и муниц. долга</c:v>
                </c:pt>
                <c:pt idx="11">
                  <c:v>Национальная оборона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212328302.02000001</c:v>
                </c:pt>
                <c:pt idx="1">
                  <c:v>12162835</c:v>
                </c:pt>
                <c:pt idx="2">
                  <c:v>120812537.23</c:v>
                </c:pt>
                <c:pt idx="3">
                  <c:v>354988500</c:v>
                </c:pt>
                <c:pt idx="4">
                  <c:v>517200</c:v>
                </c:pt>
                <c:pt idx="5">
                  <c:v>703255640.22000003</c:v>
                </c:pt>
                <c:pt idx="6">
                  <c:v>94300750</c:v>
                </c:pt>
                <c:pt idx="7">
                  <c:v>118652050</c:v>
                </c:pt>
                <c:pt idx="8">
                  <c:v>25781425.579999998</c:v>
                </c:pt>
                <c:pt idx="9">
                  <c:v>879000</c:v>
                </c:pt>
                <c:pt idx="10">
                  <c:v>5270.86</c:v>
                </c:pt>
                <c:pt idx="11">
                  <c:v>1771600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Нац.безоп-ть и правоохр.деят-ть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  </c:v>
                </c:pt>
                <c:pt idx="6">
                  <c:v>Культура, кинематография 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  </c:v>
                </c:pt>
                <c:pt idx="10">
                  <c:v>Обслуживание гос. и муниц. долга</c:v>
                </c:pt>
                <c:pt idx="11">
                  <c:v>Национальная оборона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162333968.33000001</c:v>
                </c:pt>
                <c:pt idx="1">
                  <c:v>12162835</c:v>
                </c:pt>
                <c:pt idx="2">
                  <c:v>125213637.23</c:v>
                </c:pt>
                <c:pt idx="3">
                  <c:v>41914000</c:v>
                </c:pt>
                <c:pt idx="4">
                  <c:v>517200</c:v>
                </c:pt>
                <c:pt idx="5">
                  <c:v>720429340.22000003</c:v>
                </c:pt>
                <c:pt idx="6">
                  <c:v>94300750</c:v>
                </c:pt>
                <c:pt idx="7">
                  <c:v>122633550</c:v>
                </c:pt>
                <c:pt idx="8">
                  <c:v>25781425.579999998</c:v>
                </c:pt>
                <c:pt idx="9">
                  <c:v>879000</c:v>
                </c:pt>
                <c:pt idx="10">
                  <c:v>3755.14</c:v>
                </c:pt>
                <c:pt idx="11">
                  <c:v>1933600</c:v>
                </c:pt>
              </c:numCache>
            </c:numRef>
          </c:val>
        </c:ser>
        <c:gapWidth val="54"/>
        <c:gapDepth val="58"/>
        <c:shape val="cylinder"/>
        <c:axId val="185463552"/>
        <c:axId val="185936128"/>
        <c:axId val="0"/>
      </c:bar3DChart>
      <c:catAx>
        <c:axId val="185463552"/>
        <c:scaling>
          <c:orientation val="minMax"/>
        </c:scaling>
        <c:axPos val="b"/>
        <c:numFmt formatCode="General" sourceLinked="1"/>
        <c:tickLblPos val="low"/>
        <c:txPr>
          <a:bodyPr rot="-2460000"/>
          <a:lstStyle/>
          <a:p>
            <a:pPr>
              <a:defRPr sz="1100" b="1"/>
            </a:pPr>
            <a:endParaRPr lang="ru-RU"/>
          </a:p>
        </c:txPr>
        <c:crossAx val="185936128"/>
        <c:crosses val="autoZero"/>
        <c:auto val="1"/>
        <c:lblAlgn val="ctr"/>
        <c:lblOffset val="100"/>
        <c:tickMarkSkip val="1"/>
      </c:catAx>
      <c:valAx>
        <c:axId val="185936128"/>
        <c:scaling>
          <c:orientation val="minMax"/>
          <c:max val="700000000"/>
          <c:min val="0"/>
        </c:scaling>
        <c:axPos val="l"/>
        <c:majorGridlines/>
        <c:numFmt formatCode="0.0" sourceLinked="1"/>
        <c:tickLblPos val="nextTo"/>
        <c:crossAx val="185463552"/>
        <c:crosses val="autoZero"/>
        <c:crossBetween val="between"/>
        <c:majorUnit val="50000000"/>
        <c:minorUnit val="20000"/>
      </c:valAx>
    </c:plotArea>
    <c:legend>
      <c:legendPos val="r"/>
      <c:layout>
        <c:manualLayout>
          <c:xMode val="edge"/>
          <c:yMode val="edge"/>
          <c:x val="0.82174857830271264"/>
          <c:y val="5.0660469516607222E-2"/>
          <c:w val="0.14352919947506593"/>
          <c:h val="0.19663908777440003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txPr>
    <a:bodyPr/>
    <a:lstStyle/>
    <a:p>
      <a:pPr>
        <a:defRPr sz="1200">
          <a:latin typeface="Liberation Serif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2E0E3-F155-415F-9B60-A533AB2031F6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57BE3-0236-4974-8ACF-46D5D65E30B9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Доходы от предусмотренных законодательством РФ налогов и сборов, в том числе от налогов, предусмотренных специальными  налоговыми режимами, и Законодательством Свердловской области от региональных налогов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80DF4FE8-59A4-4DEA-BB50-14FBC032E506}" type="parTrans" cxnId="{A8311B39-E5E7-4897-B7CB-D6AC7FBF9448}">
      <dgm:prSet/>
      <dgm:spPr/>
      <dgm:t>
        <a:bodyPr/>
        <a:lstStyle/>
        <a:p>
          <a:endParaRPr lang="ru-RU"/>
        </a:p>
      </dgm:t>
    </dgm:pt>
    <dgm:pt modelId="{3F7FD3E3-BEB7-49C5-BC11-BF20260D5E7A}" type="sibTrans" cxnId="{A8311B39-E5E7-4897-B7CB-D6AC7FBF9448}">
      <dgm:prSet/>
      <dgm:spPr/>
      <dgm:t>
        <a:bodyPr/>
        <a:lstStyle/>
        <a:p>
          <a:endParaRPr lang="ru-RU"/>
        </a:p>
      </dgm:t>
    </dgm:pt>
    <dgm:pt modelId="{F1522BC2-D78A-494D-94D2-53836911DEAC}">
      <dgm:prSet phldrT="[Текст]"/>
      <dgm:spPr>
        <a:solidFill>
          <a:srgbClr val="FFFF00"/>
        </a:solidFill>
      </dgm:spPr>
      <dgm:t>
        <a:bodyPr/>
        <a:lstStyle/>
        <a:p>
          <a:pPr algn="ctr"/>
          <a:endParaRPr lang="ru-RU" altLang="ru-RU" b="1" dirty="0" smtClean="0">
            <a:solidFill>
              <a:schemeClr val="tx1"/>
            </a:solidFill>
            <a:latin typeface="+mn-lt"/>
          </a:endParaRPr>
        </a:p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НЕНАЛОГОВЫЕ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Платежи, которые включают в себя возмездные операции  от прямого предоставления Муниципалитетом имущества и природных ресурсов от различного вида услуг, а так же платежей в виде штрафов или иных санкций за нарушение законодательства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33C58A-B967-47A6-A5A9-07D83CDB9AE2}" type="parTrans" cxnId="{92114150-30EA-4AB6-BAB3-432377567FCF}">
      <dgm:prSet/>
      <dgm:spPr/>
      <dgm:t>
        <a:bodyPr/>
        <a:lstStyle/>
        <a:p>
          <a:endParaRPr lang="ru-RU"/>
        </a:p>
      </dgm:t>
    </dgm:pt>
    <dgm:pt modelId="{E640170D-DE21-4B33-A4B1-A633B957EE7C}" type="sibTrans" cxnId="{92114150-30EA-4AB6-BAB3-432377567FCF}">
      <dgm:prSet/>
      <dgm:spPr/>
      <dgm:t>
        <a:bodyPr/>
        <a:lstStyle/>
        <a:p>
          <a:endParaRPr lang="ru-RU"/>
        </a:p>
      </dgm:t>
    </dgm:pt>
    <dgm:pt modelId="{18BE8E37-9866-4194-B9BA-25D0D9BE0876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БЕЗВОЗМЕЗДНЫЕ</a:t>
          </a:r>
        </a:p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ПОСТУПЛЕНИЯ </a:t>
          </a:r>
        </a:p>
        <a:p>
          <a:pPr algn="l"/>
          <a:r>
            <a:rPr lang="ru-RU" altLang="ru-RU" sz="16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Поступающие в бюджет средства на безвозвратной и безвозмездной  основе из областного бюджета (МБТ в виде дотаций, субсидий, субвенций), а так же перечисления от физических и юридических лиц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D9D3FBA-F197-4997-8979-0EE5ECF07FED}" type="parTrans" cxnId="{DECA87F2-66BE-4F24-B091-1389DBD51ADD}">
      <dgm:prSet/>
      <dgm:spPr/>
      <dgm:t>
        <a:bodyPr/>
        <a:lstStyle/>
        <a:p>
          <a:endParaRPr lang="ru-RU"/>
        </a:p>
      </dgm:t>
    </dgm:pt>
    <dgm:pt modelId="{1B6DEEE8-F5D5-4E2C-B07B-B8F8B9D0A51A}" type="sibTrans" cxnId="{DECA87F2-66BE-4F24-B091-1389DBD51ADD}">
      <dgm:prSet/>
      <dgm:spPr/>
      <dgm:t>
        <a:bodyPr/>
        <a:lstStyle/>
        <a:p>
          <a:endParaRPr lang="ru-RU"/>
        </a:p>
      </dgm:t>
    </dgm:pt>
    <dgm:pt modelId="{5C7B24AF-1FD9-43EB-941C-EBD164D68A91}" type="pres">
      <dgm:prSet presAssocID="{EE32E0E3-F155-415F-9B60-A533AB2031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6AA0A-A24D-4EBE-A0BD-30DEFD711427}" type="pres">
      <dgm:prSet presAssocID="{97D57BE3-0236-4974-8ACF-46D5D65E30B9}" presName="node" presStyleLbl="node1" presStyleIdx="0" presStyleCnt="3" custLinFactNeighborX="-512" custLinFactNeighborY="3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1377F-09B9-4214-9C97-2EAE40B41F11}" type="pres">
      <dgm:prSet presAssocID="{3F7FD3E3-BEB7-49C5-BC11-BF20260D5E7A}" presName="sibTrans" presStyleCnt="0"/>
      <dgm:spPr/>
    </dgm:pt>
    <dgm:pt modelId="{2890E3D8-EF43-47D4-8E85-815C3FACED28}" type="pres">
      <dgm:prSet presAssocID="{F1522BC2-D78A-494D-94D2-53836911DEAC}" presName="node" presStyleLbl="node1" presStyleIdx="1" presStyleCnt="3" custLinFactNeighborX="-4930" custLinFactNeighborY="3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B3A55-A4F3-450A-9A79-B66E07F2FECF}" type="pres">
      <dgm:prSet presAssocID="{E640170D-DE21-4B33-A4B1-A633B957EE7C}" presName="sibTrans" presStyleCnt="0"/>
      <dgm:spPr/>
    </dgm:pt>
    <dgm:pt modelId="{3728F067-CE07-4E17-9A6A-4312A643B120}" type="pres">
      <dgm:prSet presAssocID="{18BE8E37-9866-4194-B9BA-25D0D9BE0876}" presName="node" presStyleLbl="node1" presStyleIdx="2" presStyleCnt="3" custLinFactNeighborX="59164" custLinFactNeighborY="3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14150-30EA-4AB6-BAB3-432377567FCF}" srcId="{EE32E0E3-F155-415F-9B60-A533AB2031F6}" destId="{F1522BC2-D78A-494D-94D2-53836911DEAC}" srcOrd="1" destOrd="0" parTransId="{0933C58A-B967-47A6-A5A9-07D83CDB9AE2}" sibTransId="{E640170D-DE21-4B33-A4B1-A633B957EE7C}"/>
    <dgm:cxn modelId="{00D08622-0FA9-414F-8E65-92A2BF07C11D}" type="presOf" srcId="{F1522BC2-D78A-494D-94D2-53836911DEAC}" destId="{2890E3D8-EF43-47D4-8E85-815C3FACED28}" srcOrd="0" destOrd="0" presId="urn:microsoft.com/office/officeart/2005/8/layout/hList6"/>
    <dgm:cxn modelId="{A8311B39-E5E7-4897-B7CB-D6AC7FBF9448}" srcId="{EE32E0E3-F155-415F-9B60-A533AB2031F6}" destId="{97D57BE3-0236-4974-8ACF-46D5D65E30B9}" srcOrd="0" destOrd="0" parTransId="{80DF4FE8-59A4-4DEA-BB50-14FBC032E506}" sibTransId="{3F7FD3E3-BEB7-49C5-BC11-BF20260D5E7A}"/>
    <dgm:cxn modelId="{0C3A501F-FAE6-4922-8B39-53ECC65B58E2}" type="presOf" srcId="{18BE8E37-9866-4194-B9BA-25D0D9BE0876}" destId="{3728F067-CE07-4E17-9A6A-4312A643B120}" srcOrd="0" destOrd="0" presId="urn:microsoft.com/office/officeart/2005/8/layout/hList6"/>
    <dgm:cxn modelId="{A5C7BAF8-DC2A-4265-A761-2D9E507DF220}" type="presOf" srcId="{97D57BE3-0236-4974-8ACF-46D5D65E30B9}" destId="{A5D6AA0A-A24D-4EBE-A0BD-30DEFD711427}" srcOrd="0" destOrd="0" presId="urn:microsoft.com/office/officeart/2005/8/layout/hList6"/>
    <dgm:cxn modelId="{DECA87F2-66BE-4F24-B091-1389DBD51ADD}" srcId="{EE32E0E3-F155-415F-9B60-A533AB2031F6}" destId="{18BE8E37-9866-4194-B9BA-25D0D9BE0876}" srcOrd="2" destOrd="0" parTransId="{AD9D3FBA-F197-4997-8979-0EE5ECF07FED}" sibTransId="{1B6DEEE8-F5D5-4E2C-B07B-B8F8B9D0A51A}"/>
    <dgm:cxn modelId="{86A38E7A-D251-4AA1-B600-F362FB600F8E}" type="presOf" srcId="{EE32E0E3-F155-415F-9B60-A533AB2031F6}" destId="{5C7B24AF-1FD9-43EB-941C-EBD164D68A91}" srcOrd="0" destOrd="0" presId="urn:microsoft.com/office/officeart/2005/8/layout/hList6"/>
    <dgm:cxn modelId="{CA67DE36-F4F6-4283-9542-CFC4F2986834}" type="presParOf" srcId="{5C7B24AF-1FD9-43EB-941C-EBD164D68A91}" destId="{A5D6AA0A-A24D-4EBE-A0BD-30DEFD711427}" srcOrd="0" destOrd="0" presId="urn:microsoft.com/office/officeart/2005/8/layout/hList6"/>
    <dgm:cxn modelId="{3279F93E-F26C-42B2-8CAC-5D24419D9436}" type="presParOf" srcId="{5C7B24AF-1FD9-43EB-941C-EBD164D68A91}" destId="{2A91377F-09B9-4214-9C97-2EAE40B41F11}" srcOrd="1" destOrd="0" presId="urn:microsoft.com/office/officeart/2005/8/layout/hList6"/>
    <dgm:cxn modelId="{DAAB84FB-C5F7-4C43-9AF9-0AF4DF584E6E}" type="presParOf" srcId="{5C7B24AF-1FD9-43EB-941C-EBD164D68A91}" destId="{2890E3D8-EF43-47D4-8E85-815C3FACED28}" srcOrd="2" destOrd="0" presId="urn:microsoft.com/office/officeart/2005/8/layout/hList6"/>
    <dgm:cxn modelId="{2057F4D6-405D-471C-A81B-7E995B4FA554}" type="presParOf" srcId="{5C7B24AF-1FD9-43EB-941C-EBD164D68A91}" destId="{3CBB3A55-A4F3-450A-9A79-B66E07F2FECF}" srcOrd="3" destOrd="0" presId="urn:microsoft.com/office/officeart/2005/8/layout/hList6"/>
    <dgm:cxn modelId="{FC5B281B-71C2-4656-8044-5F1688F2CE47}" type="presParOf" srcId="{5C7B24AF-1FD9-43EB-941C-EBD164D68A91}" destId="{3728F067-CE07-4E17-9A6A-4312A643B120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30481B-6FFF-4975-8A0B-668EB3278F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7B8B4-9A3C-4E04-BDF0-4572997A1FF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B99EF"/>
        </a:solidFill>
      </dgm:spPr>
      <dgm:t>
        <a:bodyPr/>
        <a:lstStyle/>
        <a:p>
          <a:r>
            <a:rPr lang="ru-RU" sz="2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Структура муниципального долга </a:t>
          </a:r>
          <a:endParaRPr lang="ru-RU" sz="2400" b="1" i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E768DE-0FA8-4760-ABBE-DCC68A0374A1}" type="parTrans" cxnId="{F67253EB-390B-4B95-BF4A-A18959DF7846}">
      <dgm:prSet/>
      <dgm:spPr/>
      <dgm:t>
        <a:bodyPr/>
        <a:lstStyle/>
        <a:p>
          <a:endParaRPr lang="ru-RU"/>
        </a:p>
      </dgm:t>
    </dgm:pt>
    <dgm:pt modelId="{B9631626-CC4B-4539-A92B-34F26CC1F438}" type="sibTrans" cxnId="{F67253EB-390B-4B95-BF4A-A18959DF7846}">
      <dgm:prSet/>
      <dgm:spPr/>
      <dgm:t>
        <a:bodyPr/>
        <a:lstStyle/>
        <a:p>
          <a:endParaRPr lang="ru-RU"/>
        </a:p>
      </dgm:t>
    </dgm:pt>
    <dgm:pt modelId="{1F241541-D044-415A-94C0-B43AAEE8493E}" type="pres">
      <dgm:prSet presAssocID="{7230481B-6FFF-4975-8A0B-668EB3278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DBE0E6-D903-4E51-A0B5-4112BDB283C8}" type="pres">
      <dgm:prSet presAssocID="{70C7B8B4-9A3C-4E04-BDF0-4572997A1FFF}" presName="hierRoot1" presStyleCnt="0">
        <dgm:presLayoutVars>
          <dgm:hierBranch val="init"/>
        </dgm:presLayoutVars>
      </dgm:prSet>
      <dgm:spPr/>
    </dgm:pt>
    <dgm:pt modelId="{B775D4A1-1076-4D20-B003-5B33AE32CB0E}" type="pres">
      <dgm:prSet presAssocID="{70C7B8B4-9A3C-4E04-BDF0-4572997A1FFF}" presName="rootComposite1" presStyleCnt="0"/>
      <dgm:spPr/>
    </dgm:pt>
    <dgm:pt modelId="{88FDEA21-2D3D-4889-87FE-23CAFACCF3AB}" type="pres">
      <dgm:prSet presAssocID="{70C7B8B4-9A3C-4E04-BDF0-4572997A1FFF}" presName="rootText1" presStyleLbl="node0" presStyleIdx="0" presStyleCnt="1" custScaleX="12243" custScaleY="1677" custLinFactNeighborX="-26" custLinFactNeighborY="-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9BD8D-BB68-4316-AFBF-08ED275ADBF5}" type="pres">
      <dgm:prSet presAssocID="{70C7B8B4-9A3C-4E04-BDF0-4572997A1F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3ADA94-6193-417F-A7D7-C36B8CB61FDF}" type="pres">
      <dgm:prSet presAssocID="{70C7B8B4-9A3C-4E04-BDF0-4572997A1FFF}" presName="hierChild2" presStyleCnt="0"/>
      <dgm:spPr/>
    </dgm:pt>
    <dgm:pt modelId="{2DBD5A83-A520-4623-A60B-9A63BFA93912}" type="pres">
      <dgm:prSet presAssocID="{70C7B8B4-9A3C-4E04-BDF0-4572997A1FFF}" presName="hierChild3" presStyleCnt="0"/>
      <dgm:spPr/>
    </dgm:pt>
  </dgm:ptLst>
  <dgm:cxnLst>
    <dgm:cxn modelId="{2F5E5464-7CA0-4723-81F3-7902EAA35354}" type="presOf" srcId="{70C7B8B4-9A3C-4E04-BDF0-4572997A1FFF}" destId="{88FDEA21-2D3D-4889-87FE-23CAFACCF3AB}" srcOrd="0" destOrd="0" presId="urn:microsoft.com/office/officeart/2005/8/layout/orgChart1"/>
    <dgm:cxn modelId="{24B10F59-B3C6-421A-8A9A-35A5C655944C}" type="presOf" srcId="{7230481B-6FFF-4975-8A0B-668EB3278FA7}" destId="{1F241541-D044-415A-94C0-B43AAEE8493E}" srcOrd="0" destOrd="0" presId="urn:microsoft.com/office/officeart/2005/8/layout/orgChart1"/>
    <dgm:cxn modelId="{CC1B308B-1513-4AE7-A90D-62F390F61E66}" type="presOf" srcId="{70C7B8B4-9A3C-4E04-BDF0-4572997A1FFF}" destId="{C1A9BD8D-BB68-4316-AFBF-08ED275ADBF5}" srcOrd="1" destOrd="0" presId="urn:microsoft.com/office/officeart/2005/8/layout/orgChart1"/>
    <dgm:cxn modelId="{F67253EB-390B-4B95-BF4A-A18959DF7846}" srcId="{7230481B-6FFF-4975-8A0B-668EB3278FA7}" destId="{70C7B8B4-9A3C-4E04-BDF0-4572997A1FFF}" srcOrd="0" destOrd="0" parTransId="{58E768DE-0FA8-4760-ABBE-DCC68A0374A1}" sibTransId="{B9631626-CC4B-4539-A92B-34F26CC1F438}"/>
    <dgm:cxn modelId="{65A260E0-2F26-4CB3-A808-0DC208F586D2}" type="presParOf" srcId="{1F241541-D044-415A-94C0-B43AAEE8493E}" destId="{0DDBE0E6-D903-4E51-A0B5-4112BDB283C8}" srcOrd="0" destOrd="0" presId="urn:microsoft.com/office/officeart/2005/8/layout/orgChart1"/>
    <dgm:cxn modelId="{2E84D52E-D497-4445-9CAE-53DF7A2025B6}" type="presParOf" srcId="{0DDBE0E6-D903-4E51-A0B5-4112BDB283C8}" destId="{B775D4A1-1076-4D20-B003-5B33AE32CB0E}" srcOrd="0" destOrd="0" presId="urn:microsoft.com/office/officeart/2005/8/layout/orgChart1"/>
    <dgm:cxn modelId="{F8978377-E978-476E-8BF0-BE7F65606A46}" type="presParOf" srcId="{B775D4A1-1076-4D20-B003-5B33AE32CB0E}" destId="{88FDEA21-2D3D-4889-87FE-23CAFACCF3AB}" srcOrd="0" destOrd="0" presId="urn:microsoft.com/office/officeart/2005/8/layout/orgChart1"/>
    <dgm:cxn modelId="{64750F6E-B0FB-4B37-B555-8C7064B960ED}" type="presParOf" srcId="{B775D4A1-1076-4D20-B003-5B33AE32CB0E}" destId="{C1A9BD8D-BB68-4316-AFBF-08ED275ADBF5}" srcOrd="1" destOrd="0" presId="urn:microsoft.com/office/officeart/2005/8/layout/orgChart1"/>
    <dgm:cxn modelId="{F97C0F2B-1FE4-48FE-B496-D9E16BC9AD3B}" type="presParOf" srcId="{0DDBE0E6-D903-4E51-A0B5-4112BDB283C8}" destId="{243ADA94-6193-417F-A7D7-C36B8CB61FDF}" srcOrd="1" destOrd="0" presId="urn:microsoft.com/office/officeart/2005/8/layout/orgChart1"/>
    <dgm:cxn modelId="{86A68148-DC54-44D6-9197-FC6BBC4697A5}" type="presParOf" srcId="{0DDBE0E6-D903-4E51-A0B5-4112BDB283C8}" destId="{2DBD5A83-A520-4623-A60B-9A63BFA9391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2063D-3F5A-4D83-A1E9-3FAD84373BF7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C0CF6-4605-4BF3-8D2F-BA641FC16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C0CF6-4605-4BF3-8D2F-BA641FC1646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F2840C76258594A1DCE150DDBAEF72DB62D687AFA4DA5BDEE0C124697713A7C336587A32C54E511806FC68C227hEFD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lya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2597" y="1921424"/>
            <a:ext cx="385785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Бюджет для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 граждан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1080" y="4709004"/>
            <a:ext cx="4762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latin typeface="Liberation Serif" pitchFamily="18" charset="0"/>
                <a:cs typeface="Times New Roman" pitchFamily="18" charset="0"/>
              </a:rPr>
              <a:t>на основе Решения о бюджете Шалинского городского округа на 2024 год и плановый период 20</a:t>
            </a:r>
            <a:r>
              <a:rPr lang="en-US" sz="2400" b="1" i="1" dirty="0" smtClean="0">
                <a:latin typeface="Liberation Serif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cs typeface="Times New Roman" pitchFamily="18" charset="0"/>
              </a:rPr>
              <a:t>5 и 2026 годов от 21.12.2023 № 234</a:t>
            </a:r>
            <a:endParaRPr lang="ru-RU" sz="2400" b="1" i="1" dirty="0">
              <a:latin typeface="Liberation Serif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2024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2025 и 2026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074" name="Picture 2" descr="B:\Users\SOB\Desktop\Бюджет для граждан\Фото\orig-199-16273696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298" y="1282894"/>
            <a:ext cx="3162300" cy="2086471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6399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184564"/>
            <a:ext cx="9144000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9. формирование эффективной системы выявления, поддержки и развития                                                                   способностей и талантов у детей и молодежи, основанной на принципах                                                                                   справедливости, всеобщности и направленной на самоопределение и                                                                           профессиональную ориентацию всех обучающихся;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10. обеспечение открытости бюджетного процесса и вовлечение в него                                                                                                 граждан, проживающих на территории Шалинского городского округа,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том числе путем развития инициативного бюджетирования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территории Шалинского городского округа;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11. принятие решения о целесообразности сохранения действующих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налоговых льгот с учетом их востребованности, эффективности;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12. реализация задачи по обеспечению роста уровня доходов работающих в отраслях реального сектора экономики Шалинского городского округа посредством установления условий по размеру среднемесячной заработной платы работников и росту производительности труда при применении налоговых льгот и преференций;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Все мероприятия направлены на сохранение социальной направленности расходов и на развитие Шалинского городского округа.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            В 2024 году и плановом периоде 2025 и 2026 годов продолжится развитие программно-целевых методов управления.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Проект бюджета Шалинского городского округа на 2024 год и плановый период 2025 и 2026 годов, будет сформирован по программным и </a:t>
            </a:r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непрограммным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направлениям. Муниципальные программы должны стать ключевым механизмом, с помощью которого увязываются стратегическое и бюджетное планирование. В то же время конечная эффективность «программного» бюджета зависит от качества муниципальных программ, механизмов контроля за их реализацией.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Дальнейшая реализация принципа формирования бюджетов на основе муниципальных программ повысит обоснованность бюджетных ассигнований на этапе их формирования, обеспечит их большую прозрачность для общества и наличие более широких возможностей для оценки их эффективности.</a:t>
            </a:r>
          </a:p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2024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2025 и 2026 годов</a:t>
            </a:r>
          </a:p>
          <a:p>
            <a:pPr algn="ctr"/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098" name="Picture 2" descr="B:\Users\SOB\Desktop\Бюджет для граждан\Фото\253dcv9feshnre4t5ls9ubcz4iw3e1v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3905" y="4334728"/>
            <a:ext cx="2892287" cy="188596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63991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0922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101435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 муниципальных  программах следует более полно отразить комплекс мер и инструментов муниципальной политики, повысив тем самым их качество как документов стратегического планирования.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 части совершенствования методологии формирования муниципальных программ предполагается осуществлять: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 полное отражение и учет влияния на целевые индикаторы при формировании муниципальных программ всех инструментов муниципальной политики;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 доработку требований к используемым целевым индикаторам муниципальных программ, поскольку в большинстве случаев они не позволяют оценить реальные результаты развития соответствующей отрасли в целом и не увязаны со стратегическими целями развития Шалинского городского 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 введение обязательной корректировки муниципальных программ, имеющих низкие оценки эффективности по итогам отчетного года, а также порядка учета результатов оценки эффективности при формировании проекта бюджета и уточнении оценки расходов на более отдаленную перспективу.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Бюджетная и налоговая политика в области расходов будет направлена на обеспечение безусловного исполнения действующих обязательств, в том числе с учетом их оптимизации и повышения эффективности использования финансовых ресурсов.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Основными направлениями бюджетной политики Шалинского                                                                               городского округа в среднесрочной перспективе являются: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1) приоритет расходов на основных социально-экономических                                                                               направлениях, в том числе создание условий для обеспечения выполнения                                                                               Указа Президента Российской Федерации от 21 июля 2020 года № 474;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2) определение основных параметров бюджета Шалинского                                                                                         городского округа исходя из ожидаемого прогноза поступления доходов;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3) повышение качества программного бюджетирования исходя из                                                                               планируемых и достигаемых результатов;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2024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2025 и 2026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9840" y="2484120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079284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4) увязка муниципальных заданий на оказание муниципальных услуг с целями муниципальных программ;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5) развитие системы мониторинга и оценки качества, предоставляемых учреждениями округа муниципальных услуг, в том числе через использование механизмов обратной связи с потребителями услуг, а также усиление контроля и ответственности за выполнение муниципального задания;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6) повышение эффективности муниципального финансового контроля, усиления ведомственного финансового контроля в отношении муниципальных учреждений;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7) повышение эффективности контроля в сфере закупок для муниципальных нужд Шалинского городского 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8) использование конкурентных способов отбора организаций для оказания                                          муниципальных услуг, в том числе путем проведения конкурсов и аукционов,                                                                              а также с использованием механизмов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муниципально-частного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партнерства;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9) внедрение и применение единых федеральных стандартов                                                                        бухгалтерского учета в муниципальных учреждениях;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10) совершенствование оценки качества финансового менеджмента                                                                                       главных распорядителей бюджетных средств с учетом положений новой                                                                                           редакции Бюджетного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  <a:hlinkClick r:id="rId4" tooltip="&quot;Бюджетный кодекс Российской Федерации&quot; от 31.07.1998 N 145-ФЗ (ред. от 02.08.2019) (с изм. и доп., вступ. в силу с 01.09.2019){КонсультантПлюс}"/>
              </a:rPr>
              <a:t>кодекса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Российской Федерации.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Одним из направлений бюджетной политики является совершенствование                                                                       практики реализации проектов, предусматривающих участие жителей в                                                                         определении наиболее актуальных вопросах, а также вклад граждан в реализацию проектов на условиях софинансирования.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Важным условием эффективной реализации бюджетной политики является вовлечение граждан в процедуры обсуждения и принятия бюджета. В целях обеспечения прозрачности и открытости муниципальных финансов планируется продолжить освещение процедур бюджетного процесса и параметров бюджета для граждан.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2024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2025 и 2026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9840" y="2484120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63991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9899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051879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Налоговая политика Шалинского городского округа в 2024 - 2026 годах должна быть нацелена на получение необходимого объема бюджетных доходов.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В рамках проведения налоговой политики следует продолжить работу по следующим направлениям: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1) совершенствование местного налогового законодательства с учетом изменений в налоговом законодательстве Российской Федерации и Свердловской области;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2) увеличение доходной части бюджета Шалинского городского округа за счет реализации комплекса мер мероприятий по дополнительной мобилизации налоговых и неналоговых доходов                                                                        в бюджет Шалинского городского округа;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3) проведение мероприятий, направленных на снижение недоимки по налоговым                                                             и неналоговым доходам;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4) обеспечение качественного администрирования доходов;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5) совершенствование методов и проведение оценки бюджетной и социальной                                                                эффективности предоставляемых по решению органов местного самоуправления                                                                                    льгот;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6) проведение инвентаризации муниципального имущества и выявление объектов                                                                                   недвижимости, земельных участков без оформления соответствующих                                                                                     документов с целью увеличения налоговой базы.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на период 2024-20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989" y="1031702"/>
          <a:ext cx="8776252" cy="5716649"/>
        </p:xfrm>
        <a:graphic>
          <a:graphicData uri="http://schemas.openxmlformats.org/drawingml/2006/table">
            <a:tbl>
              <a:tblPr/>
              <a:tblGrid>
                <a:gridCol w="3273080"/>
                <a:gridCol w="907641"/>
                <a:gridCol w="907641"/>
                <a:gridCol w="907641"/>
                <a:gridCol w="936304"/>
                <a:gridCol w="936304"/>
                <a:gridCol w="907641"/>
              </a:tblGrid>
              <a:tr h="2373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I. Финансы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527">
                <a:tc>
                  <a:txBody>
                    <a:bodyPr/>
                    <a:lstStyle/>
                    <a:p>
                      <a:pPr marL="174625" lvl="1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1.1.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полученные от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продажи,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всего в том числе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: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6 134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13 664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12 620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12 284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10 881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1.1.1.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имущества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находящегося в муниципальной собственности;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5 642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12 300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11 957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11 622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10 218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 marL="447675" lvl="2" indent="-4476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492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1364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663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324">
                <a:tc>
                  <a:txBody>
                    <a:bodyPr/>
                    <a:lstStyle/>
                    <a:p>
                      <a:pPr marL="360363" lvl="1" indent="-360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Доходы полученные от сдачи в аренду: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9 781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6 590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8 954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8 954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8 954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1.2.1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имущества, находящегося в муниципальной собственности 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3 718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2 490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2 484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2 484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2 484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 marL="1143000" lvl="2" indent="-1143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6 063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6 470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6 470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6 470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1.3.Прибыль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прибыльных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организаций (</a:t>
                      </a:r>
                      <a:r>
                        <a:rPr lang="ru-RU" sz="1200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справочно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)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124,8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132,4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II. Производственная деятельность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Оборот организаций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полному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кругу крупных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и средних,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по видам экономической деятельности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2486,8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2534,3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2584,9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2636,7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2689,4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сельское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хозяйство, охота и лесное хозяйство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437,6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446,4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455,3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464,4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1.2.обрабатывающие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производства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32,3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32,9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33,6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34,9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1.3.производство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распределение электроэнергии, газа и воды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95,2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99,0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102,9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на период 2024-20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009" y="1187800"/>
          <a:ext cx="8860780" cy="5176144"/>
        </p:xfrm>
        <a:graphic>
          <a:graphicData uri="http://schemas.openxmlformats.org/drawingml/2006/table">
            <a:tbl>
              <a:tblPr/>
              <a:tblGrid>
                <a:gridCol w="3304604"/>
                <a:gridCol w="916384"/>
                <a:gridCol w="916384"/>
                <a:gridCol w="916384"/>
                <a:gridCol w="945320"/>
                <a:gridCol w="945320"/>
                <a:gridCol w="916384"/>
              </a:tblGrid>
              <a:tr h="2023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2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1.4.строительство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514,1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524,3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534,7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545,4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556,3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1.5.оптовая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розничная торговля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986,1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1005,8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1026,0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1047,1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1068,0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1.6.транспорт  и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связь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13,1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13,4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13,7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III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Инвестиционная деятельность 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Объем инвестиций в основной капитал за счет всех источников финансирования, всего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225,0*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229,5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234,1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238,7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243,5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IV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Денежные доходы населения 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Доходы населения муниципального образования,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7523,4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7668,4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7827,2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7990,7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8156,3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 оплата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труда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1184,8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1197,5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1210,6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1224,1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1237,5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 Среднедушевые денежные доходы (в месяц)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руб./чел.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18587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20650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22942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25489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28318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Численность населения с денежными доходами ниже прожиточного минимума.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4408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4904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4408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4408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4408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4.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Среднемесячная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заработная плата одного работника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37760,4*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37568,6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39447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41419,4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43490,4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V. Потребительский рынок  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1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Оборот розничной торговли в ценах соответствующего периода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117,3*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119,6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122,1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8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 Оборот общественного питания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36,6*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37,3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38,1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39,5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на период 2024-20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0837" y="1339925"/>
          <a:ext cx="8505461" cy="3119628"/>
        </p:xfrm>
        <a:graphic>
          <a:graphicData uri="http://schemas.openxmlformats.org/drawingml/2006/table">
            <a:tbl>
              <a:tblPr/>
              <a:tblGrid>
                <a:gridCol w="3196446"/>
                <a:gridCol w="886391"/>
                <a:gridCol w="886391"/>
                <a:gridCol w="886391"/>
                <a:gridCol w="849069"/>
                <a:gridCol w="914382"/>
                <a:gridCol w="886391"/>
              </a:tblGrid>
              <a:tr h="3563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866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2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2687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VI. Демография и рынок труда 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Среднегодовая численность населения муниципального образования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19037*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16287**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16287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16287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16287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занятых в экономике муниципального образования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9615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8304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8304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8304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8304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78532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 Численность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безработных, зарегистрированные в органах службы занятости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384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Уровень зарегистрированной безработицы, на конец года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7425623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r>
              <a:rPr lang="ru-RU" sz="1200" i="1" dirty="0" smtClean="0"/>
              <a:t>       *По данным Управления Федеральной службы государственной статистики по Свердловской области </a:t>
            </a:r>
          </a:p>
          <a:p>
            <a:r>
              <a:rPr lang="ru-RU" sz="1200" i="1" dirty="0" smtClean="0"/>
              <a:t>        и Курганской области.  База данных муниципальных образовании Свердловской области показатели, </a:t>
            </a:r>
          </a:p>
          <a:p>
            <a:r>
              <a:rPr lang="ru-RU" sz="1200" i="1" dirty="0" smtClean="0"/>
              <a:t>        характеризующие состояние экономики и социальной  сферы муниципального образования </a:t>
            </a:r>
          </a:p>
          <a:p>
            <a:r>
              <a:rPr lang="ru-RU" sz="1200" i="1" dirty="0" smtClean="0"/>
              <a:t>        </a:t>
            </a:r>
            <a:r>
              <a:rPr lang="ru-RU" sz="1200" i="1" dirty="0" err="1" smtClean="0"/>
              <a:t>Шалинский</a:t>
            </a:r>
            <a:r>
              <a:rPr lang="ru-RU" sz="1200" i="1" dirty="0" smtClean="0"/>
              <a:t> городской округ за 2022 год.</a:t>
            </a:r>
            <a:endParaRPr lang="ru-RU" sz="1200" dirty="0" smtClean="0"/>
          </a:p>
          <a:p>
            <a:r>
              <a:rPr lang="ru-RU" sz="1200" i="1" dirty="0" smtClean="0"/>
              <a:t>       ** Численность населения по результатам итогов Всероссийской переписи населения </a:t>
            </a:r>
          </a:p>
          <a:p>
            <a:r>
              <a:rPr lang="ru-RU" sz="1200" i="1" dirty="0" smtClean="0"/>
              <a:t>       2020 года, информация с сайта  Федеральной службы государственной статистики.</a:t>
            </a:r>
            <a:endParaRPr lang="ru-RU" sz="1200" dirty="0" smtClean="0"/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B:\Users\SOB\Desktop\Бюджет для граждан\Фото для бюджета\Деньги_Money (54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095" y="4489305"/>
            <a:ext cx="2370051" cy="2368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Параметры бюджета Шалинского городского округа на 2024-2026 год, (руб.)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2998" y="1297327"/>
            <a:ext cx="8521002" cy="1204713"/>
            <a:chOff x="1725873" y="151155"/>
            <a:chExt cx="7274093" cy="2550767"/>
          </a:xfrm>
        </p:grpSpPr>
        <p:sp>
          <p:nvSpPr>
            <p:cNvPr id="5" name="TextBox 4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8" name="Группа 32"/>
            <p:cNvGrpSpPr/>
            <p:nvPr/>
          </p:nvGrpSpPr>
          <p:grpSpPr>
            <a:xfrm>
              <a:off x="1725873" y="961990"/>
              <a:ext cx="7274093" cy="1739932"/>
              <a:chOff x="1725873" y="961990"/>
              <a:chExt cx="7274093" cy="1739932"/>
            </a:xfrm>
          </p:grpSpPr>
          <p:grpSp>
            <p:nvGrpSpPr>
              <p:cNvPr id="9" name="Группа 25"/>
              <p:cNvGrpSpPr/>
              <p:nvPr/>
            </p:nvGrpSpPr>
            <p:grpSpPr>
              <a:xfrm>
                <a:off x="1725873" y="961990"/>
                <a:ext cx="7274093" cy="1739932"/>
                <a:chOff x="1725873" y="961990"/>
                <a:chExt cx="7274093" cy="1739932"/>
              </a:xfrm>
            </p:grpSpPr>
            <p:sp>
              <p:nvSpPr>
                <p:cNvPr id="11" name="Полилиния 10"/>
                <p:cNvSpPr/>
                <p:nvPr/>
              </p:nvSpPr>
              <p:spPr>
                <a:xfrm>
                  <a:off x="1725873" y="961990"/>
                  <a:ext cx="1921459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</a:t>
                  </a: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703</a:t>
                  </a:r>
                  <a:r>
                    <a:rPr lang="ru-RU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 561 284,11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4556593" y="961990"/>
                  <a:ext cx="1872795" cy="17399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1 703 561 284,11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 rot="16200000">
            <a:off x="-210854" y="1749450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2024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82804" y="2685599"/>
            <a:ext cx="8561196" cy="1213161"/>
            <a:chOff x="1726156" y="151155"/>
            <a:chExt cx="7273810" cy="2568654"/>
          </a:xfrm>
        </p:grpSpPr>
        <p:sp>
          <p:nvSpPr>
            <p:cNvPr id="17" name="TextBox 16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20" name="Группа 32"/>
            <p:cNvGrpSpPr/>
            <p:nvPr/>
          </p:nvGrpSpPr>
          <p:grpSpPr>
            <a:xfrm>
              <a:off x="1726156" y="961988"/>
              <a:ext cx="7273810" cy="1757821"/>
              <a:chOff x="1726156" y="961988"/>
              <a:chExt cx="7273810" cy="1757821"/>
            </a:xfrm>
          </p:grpSpPr>
          <p:grpSp>
            <p:nvGrpSpPr>
              <p:cNvPr id="21" name="Группа 25"/>
              <p:cNvGrpSpPr/>
              <p:nvPr/>
            </p:nvGrpSpPr>
            <p:grpSpPr>
              <a:xfrm>
                <a:off x="1726156" y="961988"/>
                <a:ext cx="7273810" cy="1757821"/>
                <a:chOff x="1726156" y="961988"/>
                <a:chExt cx="7273810" cy="1757821"/>
              </a:xfrm>
            </p:grpSpPr>
            <p:sp>
              <p:nvSpPr>
                <p:cNvPr id="23" name="Полилиния 22"/>
                <p:cNvSpPr/>
                <p:nvPr/>
              </p:nvSpPr>
              <p:spPr>
                <a:xfrm>
                  <a:off x="1726156" y="961988"/>
                  <a:ext cx="1878213" cy="1672717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1 671 712 410,91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>
                  <a:off x="4534940" y="961990"/>
                  <a:ext cx="1894449" cy="1757819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1 671 712 410,91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22" name="Прямоугольник 21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562708" y="4250415"/>
            <a:ext cx="5375868" cy="2474488"/>
            <a:chOff x="1812225" y="201552"/>
            <a:chExt cx="4898980" cy="2435884"/>
          </a:xfrm>
        </p:grpSpPr>
        <p:sp>
          <p:nvSpPr>
            <p:cNvPr id="28" name="TextBox 27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94179" y="1411343"/>
              <a:ext cx="1754102" cy="302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31" name="Группа 32"/>
            <p:cNvGrpSpPr/>
            <p:nvPr/>
          </p:nvGrpSpPr>
          <p:grpSpPr>
            <a:xfrm>
              <a:off x="1812225" y="538123"/>
              <a:ext cx="4898980" cy="2099313"/>
              <a:chOff x="1812225" y="538123"/>
              <a:chExt cx="4898980" cy="2099313"/>
            </a:xfrm>
          </p:grpSpPr>
          <p:grpSp>
            <p:nvGrpSpPr>
              <p:cNvPr id="32" name="Группа 25"/>
              <p:cNvGrpSpPr/>
              <p:nvPr/>
            </p:nvGrpSpPr>
            <p:grpSpPr>
              <a:xfrm>
                <a:off x="1812225" y="538123"/>
                <a:ext cx="4898980" cy="2099313"/>
                <a:chOff x="1812225" y="538123"/>
                <a:chExt cx="4898980" cy="2099313"/>
              </a:xfrm>
            </p:grpSpPr>
            <p:sp>
              <p:nvSpPr>
                <p:cNvPr id="34" name="Полилиния 33"/>
                <p:cNvSpPr/>
                <p:nvPr/>
              </p:nvSpPr>
              <p:spPr>
                <a:xfrm>
                  <a:off x="1812225" y="538123"/>
                  <a:ext cx="1965680" cy="840566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1 354 382 261,50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>
                <a:xfrm>
                  <a:off x="4742528" y="598132"/>
                  <a:ext cx="1968677" cy="810121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1 354 382 261,50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>
                  <a:off x="2711286" y="1723105"/>
                  <a:ext cx="914331" cy="914331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37" name="Полилиния 36"/>
                <p:cNvSpPr/>
                <p:nvPr/>
              </p:nvSpPr>
              <p:spPr>
                <a:xfrm>
                  <a:off x="4029853" y="1738303"/>
                  <a:ext cx="1576432" cy="820123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33" name="Прямоугольник 32"/>
              <p:cNvSpPr/>
              <p:nvPr/>
            </p:nvSpPr>
            <p:spPr>
              <a:xfrm>
                <a:off x="3813135" y="908692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 rot="16200000">
            <a:off x="-214807" y="3269808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2025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-207868" y="5350730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2026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146" name="Picture 2" descr="B:\Users\SOB\Desktop\Бюджет для граждан\Фото\scale_1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960" y="3922095"/>
            <a:ext cx="4149507" cy="272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 каких поступлений в настоящее время формируется доходная часть бюджета Шалинского городского округа?</a:t>
            </a:r>
            <a:endParaRPr lang="ru-RU" sz="2000" b="1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1" name="Схема 40"/>
          <p:cNvGraphicFramePr/>
          <p:nvPr/>
        </p:nvGraphicFramePr>
        <p:xfrm>
          <a:off x="298174" y="1487155"/>
          <a:ext cx="8561970" cy="5164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9"/>
          <p:cNvSpPr>
            <a:spLocks noChangeArrowheads="1"/>
          </p:cNvSpPr>
          <p:nvPr/>
        </p:nvSpPr>
        <p:spPr bwMode="auto">
          <a:xfrm rot="2313247">
            <a:off x="6911005" y="1293367"/>
            <a:ext cx="1770871" cy="52707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455189" y="1215851"/>
            <a:ext cx="707781" cy="793820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8096294">
            <a:off x="1529003" y="1211210"/>
            <a:ext cx="1477656" cy="665918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" y="828339"/>
          <a:ext cx="9143999" cy="590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8953" y="0"/>
            <a:ext cx="86967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/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поступления доходов в 2024-2026 годах</a:t>
            </a:r>
          </a:p>
          <a:p>
            <a:pPr lvl="0" algn="ctr" defTabSz="1155700"/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без учета безвозмездных поступлений</a:t>
            </a:r>
          </a:p>
          <a:p>
            <a:pPr lvl="0" algn="ctr" defTabSz="1155700"/>
            <a:endParaRPr lang="ru-RU" sz="20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1606" y="1137012"/>
            <a:ext cx="78680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" Бюджет для граждан" – один из инструментов   реализации проекта "Открытое Правительство", который призван повысить открытость органов власти в отношении граждан, обеспечить доступность и качество государственных (муниципальных) услуг. Надеемся, что информация о бюджете, представленная в информативной и компактной форме, позволит вам углубить свои знания о бюджете и создать основы для активного участия в бюджетных  процессах  городского округа.</a:t>
            </a:r>
            <a:endParaRPr lang="ru-RU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9338" y="148856"/>
            <a:ext cx="778303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i="1" dirty="0" smtClean="0"/>
              <a:t>Уважаемые жители Шалинского городского округа!</a:t>
            </a:r>
            <a:endParaRPr lang="ru-RU" sz="2400" b="1" i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B:\Users\SOB\Desktop\Бюджет для граждан\Фото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71" y="3508744"/>
            <a:ext cx="4474029" cy="306622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478" y="3470815"/>
            <a:ext cx="4170556" cy="31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25868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0628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711" y="190919"/>
            <a:ext cx="869673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безвозмездных поступлений в 2024-2026 годах  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072934"/>
          <a:ext cx="9144000" cy="56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Расходы бюджета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 для бюджета\slide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81668"/>
            <a:ext cx="9143999" cy="5776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966" y="159027"/>
            <a:ext cx="8999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Структура расходов </a:t>
            </a: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 </a:t>
            </a: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по отраслям на 2024-2026 год, в рублях.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014884"/>
          <a:ext cx="9144000" cy="58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2024 году и плановом периоде 2025 и 2026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81669"/>
            <a:ext cx="8218449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«Социально-экономическое развитие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Шалинского городского округа до 2026  года»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</p:txBody>
      </p:sp>
      <p:pic>
        <p:nvPicPr>
          <p:cNvPr id="1026" name="Picture 2" descr="B:\Users\SOB\Desktop\Бюджет для граждан\Фото для бюджета\1592675035_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7728" y="1905846"/>
            <a:ext cx="2529701" cy="1691943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631373"/>
            <a:ext cx="9144000" cy="69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-создание условий для развития физической культуры и спорта в Шалинском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городском округе, в том числе для лиц с ограниченными возможностями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здоровья и инвалидов;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комплексное развитие и совершенствование системы патриотического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воспитания граждан на территории Шалинского городского округа, направленное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 создание условий для повышения гражданской ответственности, повышения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уровня консолидации общества для устойчивого развития и воспитания граждан,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имеющих активную жизненную позицию;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обеспечение первичных мер пожарной безопасности в границах  Шалинского городского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создание условий для развития экономики и инфраструктуры городского округа, обеспечения безопасности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дорожного движения и комфортного передвижения автомобилистов и пешеходов по территории городского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улучшение экологической обстановки на территории Шалинского городского округа, создание благоприятных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условий проживания населения, повышение экологической культуры граждан;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-обеспечение населения Шалинского городского округа доступным и комфортным жильем путем реализации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механизмов поддержки и развития жилищного строительства и стимулирования спроса на рынке жилья;</a:t>
            </a:r>
          </a:p>
          <a:p>
            <a:pPr marL="342900" indent="-342900"/>
            <a:r>
              <a:rPr lang="ru-RU" sz="1400" dirty="0" smtClean="0"/>
              <a:t>-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предоставление финансовой поддержки молодым семьям на улучшение жилищных условий;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-снижение темпов распространения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ВИЧ–инфекции, профилактика наркомании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и противодействие незаконному обороту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наркотиков и снижение уровня </a:t>
            </a:r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заболевае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мости туберкулезом и смертности от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туберкулеза  на территории Шалинского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городского округа.</a:t>
            </a: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>
              <a:buFontTx/>
              <a:buChar char="-"/>
            </a:pPr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135081" y="5418421"/>
          <a:ext cx="5548745" cy="133731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81598"/>
                <a:gridCol w="1171993"/>
                <a:gridCol w="1142693"/>
                <a:gridCol w="1152461"/>
              </a:tblGrid>
              <a:tr h="453992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«Социально-</a:t>
                      </a:r>
                      <a:endParaRPr lang="ru-RU" sz="1100" b="1" i="1" kern="120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экономическое развитие Шалинского город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ского округа до 2026  года»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141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690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168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065,43</a:t>
                      </a:r>
                    </a:p>
                    <a:p>
                      <a:pPr algn="r" fontAlgn="t"/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632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976 427,24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328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440 827,18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2024 году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 плановом периоде 2025 и 2026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960944"/>
            <a:ext cx="712816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</a:t>
            </a: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муниципальной службы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Шалинском городском округе до 2026 года»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4" name="Picture 2" descr="B:\Users\SOB\Desktop\Бюджет для граждан\Фото для бюджета\2530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984" y="1633062"/>
            <a:ext cx="2821258" cy="17397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8974" y="3616009"/>
            <a:ext cx="8631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«Формирование законопослушного поведения участников дорожного движения в Шалинском городском округе до 2026 года»</a:t>
            </a:r>
            <a:endParaRPr lang="ru-RU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5" name="Picture 3" descr="B:\Users\SOB\Desktop\Бюджет для граждан\Фото для бюджета\5a2ae1da2b9b7638ae4fd3c4989d8a1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931" y="4428504"/>
            <a:ext cx="2980356" cy="1984917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624361"/>
            <a:ext cx="882061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Совершенствование системы муниципальной службы в Шалинском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городском округе. Формирование системы непрерывного профессионального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образования муниципальных служащих, их профессиональное развитие.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174009" y="2585236"/>
          <a:ext cx="5586761" cy="95821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353166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</a:t>
                      </a:r>
                      <a:r>
                        <a:rPr lang="ru-RU" sz="1100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«</a:t>
                      </a:r>
                      <a:r>
                        <a:rPr lang="ru-RU" sz="11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Развитие муниципальной службы в Шалинском городском округе до 2026 года</a:t>
                      </a:r>
                      <a:r>
                        <a:rPr lang="ru-RU" sz="1100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3608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263589" y="4210046"/>
            <a:ext cx="588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сокращение количества дорожно-транспортных происшествий с пострадавшими; повышение уровня правового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воспитания участников дорожного движения, культуры их поведения; профилактика детского дорожно-транспортного травматизма в Шалинском городском округе.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3397406" y="5455103"/>
          <a:ext cx="5586761" cy="10153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законопослушного поведения участников дорожного движения в Шалинском городском округе до 2026 года»</a:t>
                      </a:r>
                      <a:endParaRPr lang="ru-RU"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769 400,00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769 400,00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769 400,00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2024 году и плановом периоде 2025 и 2026 годах</a:t>
            </a:r>
            <a:endParaRPr lang="ru-RU" sz="2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965" y="981307"/>
            <a:ext cx="882061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культуры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Шалинском городском округе до 2026 года»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175" y="3192141"/>
            <a:ext cx="8631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системы образования Шалинского городского  округа до 2026 года»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38" name="Picture 2" descr="B:\Users\SOB\Desktop\Бюджет для граждан\Фото для бюджета\6f760cbb4c05d4fd3d03d51e4f5fd9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287" y="1605776"/>
            <a:ext cx="2642839" cy="1639229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57814"/>
            <a:ext cx="882061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духовно-нравственное развитие и реализация человеческого потенциала в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сфере культуры Шалинского городского округа 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223025" y="2158059"/>
          <a:ext cx="6260902" cy="9657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12357"/>
                <a:gridCol w="1267691"/>
                <a:gridCol w="1371600"/>
                <a:gridCol w="1309254"/>
              </a:tblGrid>
              <a:tr h="293808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культуры </a:t>
                      </a: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Шалинском городском округе до 2026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96 825 416,90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101 332 740,22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101 332 740,22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11873" y="3824043"/>
            <a:ext cx="85864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доступности дошкольного образования для детей в возрасте от 1,5 до 7 лет; Обеспечение доступности качественного общего образования, соответствующего требованиям социально-экономического развития Шалинского городского округа и Свердловской области; Обеспечение доступности качественных                         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образовательных услуг в сфере дополнительного образования; Создание               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условий для сохранения здоровья и развития детей в Шалинском городском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округе; Создание материально-технических условий для обеспечения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деятельности муниципальных образовательных организаций.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40" name="Picture 4" descr="B:\Users\SOB\Desktop\Бюджет для граждан\Фото для бюджета\blob-man-graduate-in-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964" y="4510666"/>
            <a:ext cx="2364060" cy="2207943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2717181" y="5488557"/>
          <a:ext cx="6250173" cy="9657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53583"/>
                <a:gridCol w="1278081"/>
                <a:gridCol w="1371600"/>
                <a:gridCol w="1246909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системы образования Шалинского городского  округа до 2026 года»</a:t>
                      </a:r>
                      <a:endParaRPr lang="ru-RU" sz="1200" i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671 261 370,00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691 196 115,00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708 390 515,00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</a:t>
            </a:r>
            <a:r>
              <a:rPr lang="en-US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</a:t>
            </a: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году и плановом периоде 202</a:t>
            </a:r>
            <a:r>
              <a:rPr lang="en-US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</a:t>
            </a: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 202</a:t>
            </a:r>
            <a:r>
              <a:rPr lang="en-US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</a:t>
            </a: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384971" y="1147561"/>
            <a:ext cx="882061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«Формирование комфортной городской среды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территории Шалинского городского округа до 2027 года»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730551"/>
            <a:ext cx="8820615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</a:t>
            </a:r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- повышение уровня комфорта городской среды для улучшения условий проживания населения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территории Шалинского городского округа: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1) обеспечение проведения мероприятий по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благоустройству дворовых территорий, расположенных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на территории Шалинского городского округа;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2) повышение уровня вовлеченности заинтересованных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граждан, организаций в реализацию мероприятий по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благоустройству территорий, расположенных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территории Шалинского городского округа.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602673" y="4703832"/>
          <a:ext cx="7595754" cy="131250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17310"/>
                <a:gridCol w="1467939"/>
                <a:gridCol w="1582067"/>
                <a:gridCol w="1528438"/>
              </a:tblGrid>
              <a:tr h="567016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комфортной городской среды на территории Шалинского городского округа до 2027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8964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200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000,00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200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000,00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B:\Users\SOB\Desktop\Бюджет для граждан\Фото для бюджета\90269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357" y="2296391"/>
            <a:ext cx="4149434" cy="2074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119270"/>
            <a:ext cx="7851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МУНИЦИПАЛЬНЫЙ ДОЛГ  </a:t>
            </a:r>
            <a:r>
              <a:rPr lang="ru-RU" i="1" dirty="0" smtClean="0">
                <a:latin typeface="Times New Roman"/>
                <a:ea typeface="Times New Roman"/>
              </a:rPr>
              <a:t/>
            </a:r>
            <a:br>
              <a:rPr lang="ru-RU" i="1" dirty="0" smtClean="0">
                <a:latin typeface="Times New Roman"/>
                <a:ea typeface="Times New Roman"/>
              </a:rPr>
            </a:br>
            <a:r>
              <a:rPr lang="ru-RU" i="1" dirty="0" smtClean="0">
                <a:latin typeface="Times New Roman"/>
                <a:ea typeface="Times New Roman"/>
              </a:rPr>
              <a:t>– </a:t>
            </a:r>
            <a:r>
              <a:rPr lang="ru-RU" b="1" i="1" dirty="0" smtClean="0">
                <a:latin typeface="Times New Roman"/>
                <a:ea typeface="Times New Roman"/>
              </a:rPr>
              <a:t>совокупность долговых обязательств муниципального образования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  <a:t/>
            </a:r>
            <a:br>
              <a:rPr lang="ru-RU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i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80047969"/>
              </p:ext>
            </p:extLst>
          </p:nvPr>
        </p:nvGraphicFramePr>
        <p:xfrm>
          <a:off x="626911" y="1124744"/>
          <a:ext cx="819356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55576" y="2685956"/>
            <a:ext cx="1944216" cy="12471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кредиты кредитных организаций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2806" y="2685956"/>
            <a:ext cx="1872208" cy="12257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2732889"/>
            <a:ext cx="2016224" cy="118587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муниципальные гарантии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835696" y="1755906"/>
            <a:ext cx="2623213" cy="881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450590" y="1741690"/>
            <a:ext cx="8320" cy="94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50590" y="1741690"/>
            <a:ext cx="3145746" cy="959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755576" y="4797152"/>
            <a:ext cx="3456384" cy="1623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Предельный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долга, который не может быть превышен при исполнении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4048" y="4797152"/>
            <a:ext cx="3318817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Верхний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 муниципального внутреннего долга 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расчетный показатель, учитывающий объем долга на начало года, привлечение и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погашение кредитов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Источники финансирования  дефицита бюджета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0598" y="1139469"/>
            <a:ext cx="54203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chemeClr val="accent5">
                    <a:lumMod val="7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Верхний предел внутреннего муниципального долга</a:t>
            </a:r>
          </a:p>
          <a:p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2024 года в сумме – 6 848 571,42 руб..;</a:t>
            </a:r>
            <a:endParaRPr lang="ru-RU" sz="1400" b="1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2025 года в сумме – 5 332 857,13 руб.;</a:t>
            </a:r>
            <a:endParaRPr lang="ru-RU" sz="1400" b="1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2026 года в сумме -  3 817 142,84 руб.;</a:t>
            </a:r>
          </a:p>
          <a:p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2027 года в сумме -  2 301 428,56 руб.;</a:t>
            </a:r>
          </a:p>
          <a:p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муниципальным гарантиям -         0,00 руб. </a:t>
            </a:r>
          </a:p>
          <a:p>
            <a:pPr algn="ctr">
              <a:defRPr/>
            </a:pPr>
            <a:endParaRPr lang="ru-RU" b="1" dirty="0" smtClean="0">
              <a:effectLst>
                <a:reflection blurRad="6350" stA="20000" endPos="55000" dir="5400000" sy="-100000" algn="bl" rotWithShape="0"/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5" name="Рисунок 4" descr="slay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9319" y="1151369"/>
            <a:ext cx="3144681" cy="174381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78396" y="2507723"/>
          <a:ext cx="4587240" cy="256984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22065"/>
                <a:gridCol w="1238802"/>
                <a:gridCol w="1277734"/>
                <a:gridCol w="548639"/>
              </a:tblGrid>
              <a:tr h="583934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Поступление средств от возврата бюджетных кредитов, предоставленных юридических лицам в результате исполненных муниципальных гарантий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98907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13 522 666,67</a:t>
                      </a: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16 280 858,36</a:t>
                      </a: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5109882" y="3003998"/>
          <a:ext cx="4356846" cy="18002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34279"/>
                <a:gridCol w="930588"/>
                <a:gridCol w="888289"/>
                <a:gridCol w="803690"/>
              </a:tblGrid>
              <a:tr h="540680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расходов местного бюджета на обслуживание муниципального долга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232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6 786,74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5 270,86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3 755,14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slay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201" y="5195944"/>
            <a:ext cx="3075189" cy="1537364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3604545" y="5133990"/>
          <a:ext cx="5808518" cy="155188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05446"/>
                <a:gridCol w="1246909"/>
                <a:gridCol w="1350818"/>
                <a:gridCol w="1205345"/>
              </a:tblGrid>
              <a:tr h="53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Источники финансирования дефицита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Сумма,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37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Погашение бюджетного кредита в областной бюджет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515428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-1 515 714,29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-1 515 714,29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-1 515 714,28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119270"/>
            <a:ext cx="785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Размер резервного фонда </a:t>
            </a:r>
            <a:endParaRPr lang="ru-RU" sz="3600" i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3607358" y="3628422"/>
          <a:ext cx="5074418" cy="270376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67356"/>
                <a:gridCol w="1409560"/>
                <a:gridCol w="1597502"/>
              </a:tblGrid>
              <a:tr h="1064158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объем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расходов,  </a:t>
                      </a:r>
                    </a:p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3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</a:tr>
              <a:tr h="12922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500 000,00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500 000,00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500 000,00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Источник сообщил, что Резервный фонд может быть исчерпан уже в 2016 го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57" y="3434196"/>
            <a:ext cx="2934119" cy="29813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305" y="1095166"/>
            <a:ext cx="875211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Средства резервного фонда направляются на финансовое обеспечение следующих непредвиденных расходов: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аварийно-восстановительных работ по ликвидации последствий стихийных бедствий и других чрезвычайных ситуаций, имевших место в текущем финансовом году, а также оказание разовой материальной помощи попавшим в экстренную ситуацию и (или) пострадавшим гражданам;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экстренных противоэпидемических мероприятий;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неотложных ремонтных работ и восстановление работ на объектах хозяйства городского округа;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финансирование прочих непредвиденных расходов, которые не были предусмотрены в бюджете городского округа на очередной финансовый год и  плановый период</a:t>
            </a:r>
            <a:endParaRPr lang="ru-RU" sz="1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0622"/>
            <a:ext cx="898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/>
              <a:t>Общие сведения о Шалинском городском округе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5304" y="1174132"/>
            <a:ext cx="38277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Муниципальное образование в Свердловской области, относится к Западному управленческому округу. Административный центр - посёлок городского типа Шаля.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Население: </a:t>
            </a:r>
            <a:r>
              <a:rPr lang="ru-RU" sz="1400" dirty="0" smtClean="0">
                <a:solidFill>
                  <a:srgbClr val="000000"/>
                </a:solidFill>
                <a:latin typeface="Liberation Serif"/>
                <a:ea typeface="Calibri"/>
                <a:cs typeface="Times New Roman"/>
              </a:rPr>
              <a:t> </a:t>
            </a:r>
            <a:r>
              <a:rPr lang="ru-RU" sz="1400" dirty="0" smtClean="0"/>
              <a:t>16 287 чел. (2023)</a:t>
            </a:r>
          </a:p>
          <a:p>
            <a:r>
              <a:rPr lang="ru-RU" sz="1400" b="1" dirty="0" smtClean="0"/>
              <a:t>Площадь: </a:t>
            </a:r>
            <a:r>
              <a:rPr lang="ru-RU" sz="1400" dirty="0" smtClean="0"/>
              <a:t>4 283 км²</a:t>
            </a:r>
          </a:p>
          <a:p>
            <a:r>
              <a:rPr lang="ru-RU" sz="1400" b="1" dirty="0" smtClean="0"/>
              <a:t>Автомобильный код: </a:t>
            </a:r>
            <a:r>
              <a:rPr lang="ru-RU" sz="1400" dirty="0" smtClean="0"/>
              <a:t>66, 96</a:t>
            </a:r>
          </a:p>
          <a:p>
            <a:r>
              <a:rPr lang="ru-RU" sz="1400" b="1" dirty="0" smtClean="0"/>
              <a:t>Сайт: </a:t>
            </a:r>
            <a:r>
              <a:rPr lang="ru-RU" sz="1400" dirty="0" err="1" smtClean="0">
                <a:hlinkClick r:id="rId3"/>
              </a:rPr>
              <a:t>shalya.ru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171" y="1155959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B:\Users\SOB\Desktop\Герб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5802" y="3918097"/>
            <a:ext cx="2189972" cy="21197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8550" y="3697594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ГЕРБ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3603" y="4401880"/>
            <a:ext cx="3556266" cy="187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589182" y="3924422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ФЛАГ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9070" y="144966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Контактная информация для граждан</a:t>
            </a:r>
          </a:p>
          <a:p>
            <a:pPr algn="ctr">
              <a:defRPr/>
            </a:pPr>
            <a:endParaRPr lang="ru-RU" sz="2400" b="1" i="1" dirty="0" smtClean="0">
              <a:effectLst>
                <a:reflection blurRad="6350" stA="20000" endPos="55000" dir="5400000" sy="-100000" algn="bl" rotWithShape="0"/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829" y="3969834"/>
            <a:ext cx="61666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62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 р.п.Шаля ул. Орджоникидзе д. 5 тел. (34358) 2-13-53,</a:t>
            </a: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(34358) 2-25-38; Факс (34358) 2-13-53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Интернет -сайт: 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www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en-US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shalya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ru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Режим работы: понедельник -четверг с 8.18 до 17.30 часов,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пятница с 8.18 до 16:30,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суббота-воскресенье выходной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483" y="3702206"/>
            <a:ext cx="2852854" cy="28528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97828" y="1081668"/>
            <a:ext cx="59022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Надеемся, что представленная выше информация оказалась Вам полезной и помогла составить достоверное мнение о бюджете Шалинского городского округа на 2024 год и плановый период 2025 и 2026 годов. </a:t>
            </a:r>
            <a:endParaRPr lang="ru-RU" sz="1600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sz="1600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6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16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случае возникновения вопросов Вы можете обратиться в Финансовое управление </a:t>
            </a:r>
            <a:r>
              <a:rPr lang="ru-RU" sz="16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администрации </a:t>
            </a:r>
            <a:r>
              <a:rPr lang="ru-RU" sz="16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округа. </a:t>
            </a:r>
          </a:p>
          <a:p>
            <a:pPr algn="ctr"/>
            <a:endParaRPr lang="ru-RU" sz="1600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6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Разработчиком презентации «Бюджет для граждан» является Финансовое управление </a:t>
            </a:r>
            <a:r>
              <a:rPr lang="ru-RU" sz="16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администрации </a:t>
            </a:r>
            <a:r>
              <a:rPr lang="ru-RU" sz="16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округа.</a:t>
            </a:r>
          </a:p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7" name="Picture 3" descr="B:\Users\SOB\Desktop\Бюджет для граждан\Фото\depositphotos_85954884-stock-photo-financial-charts-with-calcula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074" y="1176847"/>
            <a:ext cx="2820214" cy="2514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468" y="1075433"/>
            <a:ext cx="84954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Бюджет</a:t>
            </a:r>
            <a:r>
              <a:rPr lang="ru-RU" sz="1400" i="1" dirty="0" smtClean="0"/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/>
            <a:r>
              <a:rPr lang="ru-RU" sz="1400" b="1" i="1" dirty="0" smtClean="0"/>
              <a:t>Консолидированный бюджет </a:t>
            </a:r>
            <a:r>
              <a:rPr lang="ru-RU" sz="1400" i="1" dirty="0" smtClean="0"/>
              <a:t>– свод бюджетов бюджетной системы РФ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 . </a:t>
            </a:r>
          </a:p>
          <a:p>
            <a:pPr algn="just"/>
            <a:r>
              <a:rPr lang="ru-RU" sz="1400" b="1" i="1" dirty="0" smtClean="0"/>
              <a:t>Бюджетная система РФ </a:t>
            </a:r>
            <a:r>
              <a:rPr lang="ru-RU" sz="1400" i="1" dirty="0" smtClean="0"/>
              <a:t>- основанная на экономических отношениях и государственным устройстве РФ, регулируемая законодательством РФ совокупность федерального бюджета, бюджетов субъектов РФ, местных бюджетов и бюджетов государственных внебюджетных фондов. </a:t>
            </a:r>
          </a:p>
          <a:p>
            <a:pPr algn="just"/>
            <a:r>
              <a:rPr lang="ru-RU" sz="1400" b="1" i="1" dirty="0" smtClean="0"/>
              <a:t>Бюджетный процесс </a:t>
            </a:r>
            <a:r>
              <a:rPr lang="ru-RU" sz="1400" i="1" dirty="0" smtClean="0"/>
              <a:t>- регламентируемая законодательством РФ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algn="just"/>
            <a:r>
              <a:rPr lang="ru-RU" sz="1400" b="1" i="1" dirty="0" smtClean="0"/>
              <a:t>Доходы бюджета – </a:t>
            </a:r>
            <a:r>
              <a:rPr lang="ru-RU" sz="1400" i="1" dirty="0" smtClean="0"/>
              <a:t>поступающие в бюджет денежные </a:t>
            </a:r>
          </a:p>
          <a:p>
            <a:pPr algn="just"/>
            <a:r>
              <a:rPr lang="ru-RU" sz="1400" i="1" dirty="0" smtClean="0"/>
              <a:t>средства, за исключением источников дефицита бюджета. </a:t>
            </a:r>
          </a:p>
          <a:p>
            <a:pPr algn="just"/>
            <a:r>
              <a:rPr lang="ru-RU" sz="1400" b="1" i="1" dirty="0" smtClean="0"/>
              <a:t>Расходы бюджета </a:t>
            </a:r>
            <a:r>
              <a:rPr lang="ru-RU" sz="1400" i="1" dirty="0" smtClean="0"/>
              <a:t>– выплачиваемые из бюджета денежные</a:t>
            </a:r>
          </a:p>
          <a:p>
            <a:pPr algn="just"/>
            <a:r>
              <a:rPr lang="ru-RU" sz="1400" i="1" dirty="0" smtClean="0"/>
              <a:t> средства, за исключением источников финансирования </a:t>
            </a:r>
          </a:p>
          <a:p>
            <a:pPr algn="just"/>
            <a:r>
              <a:rPr lang="ru-RU" sz="1400" i="1" dirty="0" smtClean="0"/>
              <a:t>дефицита бюджета. </a:t>
            </a:r>
          </a:p>
          <a:p>
            <a:pPr algn="just"/>
            <a:r>
              <a:rPr lang="ru-RU" sz="1400" b="1" i="1" dirty="0" smtClean="0"/>
              <a:t>Дефицит бюджета </a:t>
            </a:r>
            <a:r>
              <a:rPr lang="ru-RU" sz="1400" i="1" dirty="0" smtClean="0"/>
              <a:t>– превышение расходов бюджета над его </a:t>
            </a:r>
          </a:p>
          <a:p>
            <a:pPr algn="just"/>
            <a:r>
              <a:rPr lang="ru-RU" sz="1400" i="1" dirty="0" smtClean="0"/>
              <a:t>доходами. </a:t>
            </a:r>
          </a:p>
          <a:p>
            <a:pPr algn="just"/>
            <a:r>
              <a:rPr lang="ru-RU" sz="1400" b="1" i="1" dirty="0" smtClean="0"/>
              <a:t>Профицит бюджета </a:t>
            </a:r>
            <a:r>
              <a:rPr lang="ru-RU" sz="1400" i="1" dirty="0" smtClean="0"/>
              <a:t>– превышение доходов бюджета над его</a:t>
            </a:r>
          </a:p>
          <a:p>
            <a:pPr algn="just"/>
            <a:r>
              <a:rPr lang="ru-RU" sz="1400" i="1" dirty="0" smtClean="0"/>
              <a:t> расходами . </a:t>
            </a:r>
          </a:p>
          <a:p>
            <a:pPr algn="just"/>
            <a:r>
              <a:rPr lang="ru-RU" sz="1400" b="1" i="1" dirty="0" smtClean="0"/>
              <a:t>Условно утвержденные расходы </a:t>
            </a:r>
            <a:r>
              <a:rPr lang="ru-RU" sz="1400" i="1" dirty="0" smtClean="0"/>
              <a:t>- не распределенные в </a:t>
            </a:r>
          </a:p>
          <a:p>
            <a:pPr algn="just"/>
            <a:r>
              <a:rPr lang="ru-RU" sz="1400" i="1" dirty="0" smtClean="0"/>
              <a:t>плановом периоде в соответствии с классификацией расходов</a:t>
            </a:r>
          </a:p>
          <a:p>
            <a:pPr algn="just"/>
            <a:r>
              <a:rPr lang="ru-RU" sz="1400" i="1" dirty="0" smtClean="0"/>
              <a:t> бюджетов бюджетные ассигнования.</a:t>
            </a:r>
            <a:endParaRPr lang="ru-RU" sz="1400" i="1" dirty="0"/>
          </a:p>
        </p:txBody>
      </p:sp>
      <p:pic>
        <p:nvPicPr>
          <p:cNvPr id="2050" name="Picture 2" descr="B:\Users\SOB\Desktop\Бюджет для граждан\Фото\57896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622" y="3737113"/>
            <a:ext cx="3160839" cy="2802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270" y="1102477"/>
            <a:ext cx="87928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исполнителями ресурсам и обеспечивающих наиболее эффектное достижение целей и решение задач социально – экономического развития муниципального образования.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Дотации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межбюджетные трансферты, предоставляемые на безвозмездной и безвозвратной основе.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Межбюджетные трансферты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средства, предоставляемые одним бюджетом бюджетной системы РФ другому бюджету бюджетной системы РФ.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–бюджетные средства, предоставляемые бюджету другого уровня бюджетной системы РФ на безвозмездной и безвозвратной основе на осуществление определенных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это бюджетные средства, предоставляемые бюджету другого уровня бюджетной системы РФ на условиях долевого финансирования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Муниципальный долг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совокупность долговых обязательств муниципального образования. Бюджетный кредит - денежные средства, предоставляемые бюджетом другому бюджету бюджетной системы РФ на возвратной и возмездной основах.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форма участия населения в осуществлении местного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самоуправления.  Публичные слушания - это возможность граждан  влиять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содержание принимаемых муниципальных правовых актов и является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важным средством муниципальной демократии. Они проводятся с участием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жителей муниципального образования для обсуждения проектов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правовых актов и по вопросам местного значения.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Публичные слушания призваны обеспечить учет мнения населения в решении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жизненно важных вопросов.</a:t>
            </a:r>
            <a:endParaRPr lang="ru-RU" sz="14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050" name="Picture 2" descr="B:\Users\SOB\Desktop\Бюджет для граждан\Фото\18806_studentu--kak-pereyti--s-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624" y="4114800"/>
            <a:ext cx="2977375" cy="2550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6690" y="0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Гражданин и его участие в бюджетном процессе</a:t>
            </a:r>
            <a:endParaRPr lang="ru-RU" sz="32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3291" y="1211263"/>
            <a:ext cx="3651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Как </a:t>
            </a:r>
            <a:r>
              <a:rPr lang="ru-RU" sz="16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налогоплательщик, </a:t>
            </a:r>
            <a:r>
              <a:rPr lang="ru-RU" sz="16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гражданин  </a:t>
            </a: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помогает формировать доходную часть бюджета</a:t>
            </a:r>
          </a:p>
        </p:txBody>
      </p:sp>
      <p:grpSp>
        <p:nvGrpSpPr>
          <p:cNvPr id="35" name="Группа 200"/>
          <p:cNvGrpSpPr>
            <a:grpSpLocks/>
          </p:cNvGrpSpPr>
          <p:nvPr/>
        </p:nvGrpSpPr>
        <p:grpSpPr bwMode="auto">
          <a:xfrm>
            <a:off x="505276" y="2338160"/>
            <a:ext cx="1179352" cy="2421601"/>
            <a:chOff x="226821" y="962675"/>
            <a:chExt cx="2137690" cy="3498162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50857" y="980728"/>
              <a:ext cx="2089064" cy="93564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37" name="Прямоугольник 202"/>
            <p:cNvSpPr>
              <a:spLocks noChangeArrowheads="1"/>
            </p:cNvSpPr>
            <p:nvPr/>
          </p:nvSpPr>
          <p:spPr bwMode="auto">
            <a:xfrm>
              <a:off x="251521" y="962675"/>
              <a:ext cx="2085977" cy="800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/>
              <a:r>
                <a:rPr lang="ru-RU" altLang="ru-RU" sz="1000" b="1" dirty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Налог на доходы физических лиц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50858" y="3525192"/>
              <a:ext cx="2089063" cy="93564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39" name="Прямоугольник 204"/>
            <p:cNvSpPr>
              <a:spLocks noChangeArrowheads="1"/>
            </p:cNvSpPr>
            <p:nvPr/>
          </p:nvSpPr>
          <p:spPr bwMode="auto">
            <a:xfrm>
              <a:off x="299492" y="3670950"/>
              <a:ext cx="2065019" cy="57798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/>
              <a:r>
                <a:rPr lang="ru-RU" altLang="ru-RU" sz="1000" b="1" dirty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Транспортный</a:t>
              </a:r>
              <a:r>
                <a:rPr lang="ru-RU" altLang="ru-RU" sz="1000" b="1" dirty="0">
                  <a:solidFill>
                    <a:schemeClr val="bg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 </a:t>
              </a:r>
              <a:r>
                <a:rPr lang="ru-RU" altLang="ru-RU" sz="1000" b="1" dirty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налог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27837" y="1989757"/>
              <a:ext cx="2086185" cy="93564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41" name="Прямоугольник 206"/>
            <p:cNvSpPr>
              <a:spLocks noChangeArrowheads="1"/>
            </p:cNvSpPr>
            <p:nvPr/>
          </p:nvSpPr>
          <p:spPr bwMode="auto">
            <a:xfrm>
              <a:off x="226821" y="1712897"/>
              <a:ext cx="2116496" cy="83363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altLang="ru-RU" sz="1050" b="1" dirty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Налог на имущество физических лиц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50857" y="2576204"/>
              <a:ext cx="2089064" cy="935645"/>
            </a:xfrm>
            <a:prstGeom prst="rect">
              <a:avLst/>
            </a:prstGeom>
            <a:solidFill>
              <a:srgbClr val="95F3B2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43" name="Прямоугольник 208"/>
            <p:cNvSpPr>
              <a:spLocks noChangeArrowheads="1"/>
            </p:cNvSpPr>
            <p:nvPr/>
          </p:nvSpPr>
          <p:spPr bwMode="auto">
            <a:xfrm>
              <a:off x="238039" y="2669580"/>
              <a:ext cx="2080256" cy="62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/>
              <a:r>
                <a:rPr lang="ru-RU" altLang="ru-RU" sz="1100" b="1" dirty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Земельный налог</a:t>
              </a:r>
            </a:p>
          </p:txBody>
        </p:sp>
      </p:grpSp>
      <p:sp>
        <p:nvSpPr>
          <p:cNvPr id="44" name="Прямоугольник 43"/>
          <p:cNvSpPr/>
          <p:nvPr/>
        </p:nvSpPr>
        <p:spPr>
          <a:xfrm rot="16200000" flipH="1" flipV="1">
            <a:off x="1700868" y="2505078"/>
            <a:ext cx="2106234" cy="2052228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090607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Хорда 44"/>
          <p:cNvSpPr/>
          <p:nvPr/>
        </p:nvSpPr>
        <p:spPr>
          <a:xfrm flipH="1">
            <a:off x="1490807" y="2420072"/>
            <a:ext cx="2646363" cy="2484437"/>
          </a:xfrm>
          <a:prstGeom prst="chord">
            <a:avLst>
              <a:gd name="adj1" fmla="val 5463964"/>
              <a:gd name="adj2" fmla="val 1620000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grpSp>
        <p:nvGrpSpPr>
          <p:cNvPr id="46" name="Группа 70"/>
          <p:cNvGrpSpPr>
            <a:grpSpLocks/>
          </p:cNvGrpSpPr>
          <p:nvPr/>
        </p:nvGrpSpPr>
        <p:grpSpPr bwMode="auto">
          <a:xfrm flipH="1">
            <a:off x="1330325" y="2644777"/>
            <a:ext cx="2338388" cy="1839913"/>
            <a:chOff x="3048000" y="2133600"/>
            <a:chExt cx="4114801" cy="3429001"/>
          </a:xfrm>
        </p:grpSpPr>
        <p:grpSp>
          <p:nvGrpSpPr>
            <p:cNvPr id="47" name="Группа 40"/>
            <p:cNvGrpSpPr/>
            <p:nvPr/>
          </p:nvGrpSpPr>
          <p:grpSpPr>
            <a:xfrm>
              <a:off x="3048000" y="2133600"/>
              <a:ext cx="3124200" cy="3429001"/>
              <a:chOff x="3048000" y="2133600"/>
              <a:chExt cx="3124200" cy="3429001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Арка 48"/>
              <p:cNvSpPr/>
              <p:nvPr/>
            </p:nvSpPr>
            <p:spPr>
              <a:xfrm rot="16200000">
                <a:off x="2895600" y="2286000"/>
                <a:ext cx="3429000" cy="3124200"/>
              </a:xfrm>
              <a:prstGeom prst="blockArc">
                <a:avLst>
                  <a:gd name="adj1" fmla="val 10800000"/>
                  <a:gd name="adj2" fmla="val 21567051"/>
                  <a:gd name="adj3" fmla="val 17218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4343399" y="2133600"/>
                <a:ext cx="685801" cy="596004"/>
              </a:xfrm>
              <a:prstGeom prst="roundRect">
                <a:avLst>
                  <a:gd name="adj" fmla="val 4270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4343399" y="4942228"/>
                <a:ext cx="685801" cy="620373"/>
              </a:xfrm>
              <a:prstGeom prst="roundRect">
                <a:avLst>
                  <a:gd name="adj" fmla="val 4270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 rot="5400000" flipV="1">
              <a:off x="3619483" y="1866919"/>
              <a:ext cx="3200435" cy="3886201"/>
            </a:xfrm>
            <a:prstGeom prst="rect">
              <a:avLst/>
            </a:prstGeom>
          </p:spPr>
          <p:txBody>
            <a:bodyPr spcFirstLastPara="1">
              <a:prstTxWarp prst="textArchUp">
                <a:avLst>
                  <a:gd name="adj" fmla="val 10906072"/>
                </a:avLst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50" b="1" dirty="0">
                  <a:latin typeface="Times New Roman" pitchFamily="18" charset="0"/>
                  <a:cs typeface="Times New Roman" pitchFamily="18" charset="0"/>
                </a:rPr>
                <a:t>получатель социальных услуг</a:t>
              </a:r>
            </a:p>
          </p:txBody>
        </p:sp>
      </p:grpSp>
      <p:sp>
        <p:nvSpPr>
          <p:cNvPr id="58" name="Стрелка вправо с вырезом 57"/>
          <p:cNvSpPr/>
          <p:nvPr/>
        </p:nvSpPr>
        <p:spPr>
          <a:xfrm>
            <a:off x="2160589" y="3179763"/>
            <a:ext cx="1182687" cy="811212"/>
          </a:xfrm>
          <a:prstGeom prst="notchedRightArrow">
            <a:avLst>
              <a:gd name="adj1" fmla="val 59070"/>
              <a:gd name="adj2" fmla="val 3488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59" name="Арка 58"/>
          <p:cNvSpPr/>
          <p:nvPr/>
        </p:nvSpPr>
        <p:spPr bwMode="auto">
          <a:xfrm rot="16200000">
            <a:off x="1730376" y="2676527"/>
            <a:ext cx="1839913" cy="1776413"/>
          </a:xfrm>
          <a:prstGeom prst="blockArc">
            <a:avLst>
              <a:gd name="adj1" fmla="val 10800000"/>
              <a:gd name="adj2" fmla="val 21567051"/>
              <a:gd name="adj3" fmla="val 1721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b="1" dirty="0">
              <a:solidFill>
                <a:schemeClr val="tx1"/>
              </a:solidFill>
            </a:endParaRPr>
          </a:p>
        </p:txBody>
      </p:sp>
      <p:sp>
        <p:nvSpPr>
          <p:cNvPr id="63" name="Арка 62"/>
          <p:cNvSpPr/>
          <p:nvPr/>
        </p:nvSpPr>
        <p:spPr bwMode="auto">
          <a:xfrm rot="16200000">
            <a:off x="1743705" y="2686009"/>
            <a:ext cx="1839913" cy="1776413"/>
          </a:xfrm>
          <a:prstGeom prst="blockArc">
            <a:avLst>
              <a:gd name="adj1" fmla="val 10800000"/>
              <a:gd name="adj2" fmla="val 21567051"/>
              <a:gd name="adj3" fmla="val 1721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 rot="16200000">
            <a:off x="1581919" y="3278948"/>
            <a:ext cx="1296239" cy="606580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7435651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налогоплательщик</a:t>
            </a:r>
          </a:p>
        </p:txBody>
      </p:sp>
      <p:sp>
        <p:nvSpPr>
          <p:cNvPr id="67" name="Прямоугольник 66"/>
          <p:cNvSpPr/>
          <p:nvPr/>
        </p:nvSpPr>
        <p:spPr>
          <a:xfrm rot="16200000" flipH="1" flipV="1">
            <a:off x="1822095" y="2574350"/>
            <a:ext cx="2106234" cy="2052228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090607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условия комфортного проживания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236482" y="1294320"/>
            <a:ext cx="3344863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2B6E28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Как получатель социальных </a:t>
            </a:r>
            <a:r>
              <a:rPr lang="ru-RU" sz="1600" b="1" dirty="0" smtClean="0">
                <a:solidFill>
                  <a:srgbClr val="2B6E28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услуг, </a:t>
            </a:r>
            <a:r>
              <a:rPr lang="ru-RU" sz="1600" b="1" dirty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гражданин</a:t>
            </a:r>
            <a:r>
              <a:rPr lang="ru-RU" sz="1400" b="1" dirty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является потребителем социальных гарантий населению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Круговая стрелка 70"/>
          <p:cNvSpPr/>
          <p:nvPr/>
        </p:nvSpPr>
        <p:spPr>
          <a:xfrm rot="556443">
            <a:off x="4433889" y="2184402"/>
            <a:ext cx="4573587" cy="4576763"/>
          </a:xfrm>
          <a:prstGeom prst="circularArrow">
            <a:avLst>
              <a:gd name="adj1" fmla="val 3201"/>
              <a:gd name="adj2" fmla="val 425339"/>
              <a:gd name="adj3" fmla="val 20576841"/>
              <a:gd name="adj4" fmla="val 10435698"/>
              <a:gd name="adj5" fmla="val 4563"/>
            </a:avLst>
          </a:prstGeom>
          <a:solidFill>
            <a:srgbClr val="0000FF">
              <a:alpha val="12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schemeClr val="tx1"/>
              </a:solidFill>
            </a:endParaRPr>
          </a:p>
        </p:txBody>
      </p:sp>
      <p:graphicFrame>
        <p:nvGraphicFramePr>
          <p:cNvPr id="1026" name="Диаграмма 229"/>
          <p:cNvGraphicFramePr>
            <a:graphicFrameLocks/>
          </p:cNvGraphicFramePr>
          <p:nvPr/>
        </p:nvGraphicFramePr>
        <p:xfrm>
          <a:off x="3680980" y="2582142"/>
          <a:ext cx="6365875" cy="3683000"/>
        </p:xfrm>
        <a:graphic>
          <a:graphicData uri="http://schemas.openxmlformats.org/presentationml/2006/ole">
            <p:oleObj spid="_x0000_s1026" name="Worksheet" r:id="rId5" imgW="6370872" imgH="3682303" progId="Excel.Sheet.8">
              <p:embed/>
            </p:oleObj>
          </a:graphicData>
        </a:graphic>
      </p:graphicFrame>
      <p:sp>
        <p:nvSpPr>
          <p:cNvPr id="74" name="Прямоугольник 233"/>
          <p:cNvSpPr>
            <a:spLocks noChangeArrowheads="1"/>
          </p:cNvSpPr>
          <p:nvPr/>
        </p:nvSpPr>
        <p:spPr bwMode="auto">
          <a:xfrm rot="1511558">
            <a:off x="4522500" y="3873435"/>
            <a:ext cx="2347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 и социальное </a:t>
            </a:r>
          </a:p>
          <a:p>
            <a:pPr algn="ctr"/>
            <a:r>
              <a:rPr lang="ru-RU" altLang="ru-RU" sz="1200" b="1" dirty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развитие</a:t>
            </a:r>
          </a:p>
        </p:txBody>
      </p:sp>
      <p:sp>
        <p:nvSpPr>
          <p:cNvPr id="75" name="Прямоугольник 234"/>
          <p:cNvSpPr>
            <a:spLocks noChangeArrowheads="1"/>
          </p:cNvSpPr>
          <p:nvPr/>
        </p:nvSpPr>
        <p:spPr bwMode="auto">
          <a:xfrm rot="2363426">
            <a:off x="5192038" y="3501609"/>
            <a:ext cx="1527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Образование и наука</a:t>
            </a:r>
          </a:p>
        </p:txBody>
      </p:sp>
      <p:sp>
        <p:nvSpPr>
          <p:cNvPr id="76" name="Прямоугольник 235"/>
          <p:cNvSpPr>
            <a:spLocks noChangeArrowheads="1"/>
          </p:cNvSpPr>
          <p:nvPr/>
        </p:nvSpPr>
        <p:spPr bwMode="auto">
          <a:xfrm rot="3716955">
            <a:off x="5618047" y="3286534"/>
            <a:ext cx="13765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 dirty="0">
                <a:solidFill>
                  <a:srgbClr val="7030A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Здравоохранение</a:t>
            </a:r>
          </a:p>
        </p:txBody>
      </p:sp>
      <p:sp>
        <p:nvSpPr>
          <p:cNvPr id="77" name="Прямоугольник 236"/>
          <p:cNvSpPr>
            <a:spLocks noChangeArrowheads="1"/>
          </p:cNvSpPr>
          <p:nvPr/>
        </p:nvSpPr>
        <p:spPr bwMode="auto">
          <a:xfrm rot="5400000">
            <a:off x="6150805" y="3183102"/>
            <a:ext cx="12731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1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Благоустройство</a:t>
            </a:r>
          </a:p>
        </p:txBody>
      </p:sp>
      <p:sp>
        <p:nvSpPr>
          <p:cNvPr id="79" name="Прямоугольник 239"/>
          <p:cNvSpPr>
            <a:spLocks noChangeArrowheads="1"/>
          </p:cNvSpPr>
          <p:nvPr/>
        </p:nvSpPr>
        <p:spPr bwMode="auto">
          <a:xfrm rot="-4223205">
            <a:off x="6416387" y="3211921"/>
            <a:ext cx="1585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Культура  и </a:t>
            </a:r>
            <a:r>
              <a:rPr lang="ru-RU" altLang="ru-RU" sz="1200" b="1" dirty="0">
                <a:solidFill>
                  <a:srgbClr val="CC33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спорт</a:t>
            </a:r>
          </a:p>
        </p:txBody>
      </p:sp>
      <p:sp>
        <p:nvSpPr>
          <p:cNvPr id="80" name="Прямоугольник 238"/>
          <p:cNvSpPr>
            <a:spLocks noChangeArrowheads="1"/>
          </p:cNvSpPr>
          <p:nvPr/>
        </p:nvSpPr>
        <p:spPr bwMode="auto">
          <a:xfrm rot="-2345350">
            <a:off x="7031326" y="3322571"/>
            <a:ext cx="1619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Занятость  </a:t>
            </a:r>
            <a:r>
              <a:rPr lang="ru-RU" altLang="ru-RU" sz="1200" b="1" dirty="0">
                <a:solidFill>
                  <a:srgbClr val="0099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населения</a:t>
            </a:r>
          </a:p>
        </p:txBody>
      </p:sp>
      <p:sp>
        <p:nvSpPr>
          <p:cNvPr id="81" name="Прямоугольник 237"/>
          <p:cNvSpPr>
            <a:spLocks noChangeArrowheads="1"/>
          </p:cNvSpPr>
          <p:nvPr/>
        </p:nvSpPr>
        <p:spPr bwMode="auto">
          <a:xfrm rot="-1208832">
            <a:off x="7602408" y="3997610"/>
            <a:ext cx="6206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Иные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5020807" y="4551218"/>
            <a:ext cx="3605212" cy="841664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  <a:ln w="63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CC33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Социальные гарантии, обеспечение комфортных условий проживания</a:t>
            </a:r>
          </a:p>
        </p:txBody>
      </p:sp>
      <p:sp>
        <p:nvSpPr>
          <p:cNvPr id="83" name="Равнобедренный треугольник 82"/>
          <p:cNvSpPr/>
          <p:nvPr/>
        </p:nvSpPr>
        <p:spPr>
          <a:xfrm rot="5400000">
            <a:off x="1257633" y="5677559"/>
            <a:ext cx="1104900" cy="70485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2237299" y="5810362"/>
            <a:ext cx="6618514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Помимо поступлений в бюджет от плательщиков – физических лиц, бюджет формируется за счет поступлений от платежей </a:t>
            </a:r>
            <a:r>
              <a:rPr lang="ru-RU" sz="1400" dirty="0" smtClean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юридических </a:t>
            </a:r>
            <a:r>
              <a:rPr lang="ru-RU" sz="1400" dirty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лиц</a:t>
            </a:r>
          </a:p>
        </p:txBody>
      </p:sp>
      <p:pic>
        <p:nvPicPr>
          <p:cNvPr id="85" name="Picture 2" descr="http://www.angrycitizen.ru/images/gu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4812" y="1339420"/>
            <a:ext cx="1585913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2505" y="160413"/>
            <a:ext cx="7814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  <a:endParaRPr lang="ru-RU" sz="3600" b="1" i="1" dirty="0"/>
          </a:p>
        </p:txBody>
      </p:sp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8328" y="2763982"/>
            <a:ext cx="1800254" cy="1633541"/>
          </a:xfrm>
          <a:prstGeom prst="rect">
            <a:avLst/>
          </a:prstGeom>
          <a:noFill/>
        </p:spPr>
      </p:pic>
      <p:graphicFrame>
        <p:nvGraphicFramePr>
          <p:cNvPr id="2050" name="Diagram 2"/>
          <p:cNvGraphicFramePr>
            <a:graphicFrameLocks/>
          </p:cNvGraphicFramePr>
          <p:nvPr/>
        </p:nvGraphicFramePr>
        <p:xfrm>
          <a:off x="906607" y="1498888"/>
          <a:ext cx="6802438" cy="413385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5372207" y="1232423"/>
            <a:ext cx="373038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6600FF"/>
                </a:solidFill>
              </a:rPr>
              <a:t>1. Составление проекта бюджета</a:t>
            </a:r>
            <a:r>
              <a:rPr lang="ru-RU" sz="1400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/>
              <a:t>Полномочия Администрации </a:t>
            </a:r>
            <a:r>
              <a:rPr lang="ru-RU" sz="1400" i="1" dirty="0" smtClean="0"/>
              <a:t>городского округа</a:t>
            </a:r>
            <a:endParaRPr lang="ru-RU" sz="1400" i="1" dirty="0"/>
          </a:p>
          <a:p>
            <a:pPr algn="ctr">
              <a:spcBef>
                <a:spcPct val="50000"/>
              </a:spcBef>
            </a:pPr>
            <a:r>
              <a:rPr lang="ru-RU" sz="1400" b="1" dirty="0" smtClean="0"/>
              <a:t>Август-Октябрь</a:t>
            </a:r>
            <a:endParaRPr lang="ru-RU" sz="1400" b="1" dirty="0"/>
          </a:p>
        </p:txBody>
      </p:sp>
      <p:sp>
        <p:nvSpPr>
          <p:cNvPr id="9" name="Text Box 59"/>
          <p:cNvSpPr txBox="1">
            <a:spLocks noChangeArrowheads="1"/>
          </p:cNvSpPr>
          <p:nvPr/>
        </p:nvSpPr>
        <p:spPr bwMode="auto">
          <a:xfrm>
            <a:off x="5823573" y="2521328"/>
            <a:ext cx="3458363" cy="120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9900"/>
                </a:solidFill>
              </a:rPr>
              <a:t>2. Рассмотрение проекта бюджета</a:t>
            </a:r>
            <a:r>
              <a:rPr lang="ru-RU" sz="1400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/>
              <a:t>Депутатами Думы </a:t>
            </a:r>
            <a:r>
              <a:rPr lang="ru-RU" sz="1400" i="1" dirty="0" smtClean="0"/>
              <a:t> городского округа</a:t>
            </a:r>
            <a:endParaRPr lang="ru-RU" sz="1400" i="1" dirty="0"/>
          </a:p>
          <a:p>
            <a:pPr algn="ctr">
              <a:spcBef>
                <a:spcPct val="50000"/>
              </a:spcBef>
            </a:pPr>
            <a:r>
              <a:rPr lang="ru-RU" sz="1400" i="1" dirty="0"/>
              <a:t> на публичных слушаниях</a:t>
            </a:r>
          </a:p>
          <a:p>
            <a:pPr algn="ctr">
              <a:spcBef>
                <a:spcPct val="50000"/>
              </a:spcBef>
            </a:pPr>
            <a:r>
              <a:rPr lang="ru-RU" sz="1400" b="1" dirty="0"/>
              <a:t>Ноябрь-Декабрь</a:t>
            </a: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5781386" y="4041612"/>
            <a:ext cx="31041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70C0"/>
                </a:solidFill>
              </a:rPr>
              <a:t>3. Утверждение проекта бюджета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/>
              <a:t> Депутатами  Думы  </a:t>
            </a:r>
            <a:r>
              <a:rPr lang="ru-RU" sz="1400" i="1" dirty="0" smtClean="0"/>
              <a:t>городского округа</a:t>
            </a:r>
            <a:endParaRPr lang="ru-RU" sz="1400" i="1" dirty="0"/>
          </a:p>
          <a:p>
            <a:pPr algn="ctr">
              <a:spcBef>
                <a:spcPct val="50000"/>
              </a:spcBef>
            </a:pPr>
            <a:r>
              <a:rPr lang="ru-RU" sz="1400" b="1" dirty="0"/>
              <a:t>Декабрь</a:t>
            </a:r>
          </a:p>
        </p:txBody>
      </p:sp>
      <p:sp>
        <p:nvSpPr>
          <p:cNvPr id="11" name="Text Box 61"/>
          <p:cNvSpPr txBox="1">
            <a:spLocks noChangeArrowheads="1"/>
          </p:cNvSpPr>
          <p:nvPr/>
        </p:nvSpPr>
        <p:spPr bwMode="auto">
          <a:xfrm>
            <a:off x="4520721" y="5445685"/>
            <a:ext cx="373038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00FF"/>
                </a:solidFill>
              </a:rPr>
              <a:t>4. Исполнение бюджета и внесение </a:t>
            </a:r>
          </a:p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00FF"/>
                </a:solidFill>
              </a:rPr>
              <a:t>изменений в Решение о бюджете</a:t>
            </a:r>
            <a:r>
              <a:rPr lang="ru-RU" sz="1400" b="1" dirty="0">
                <a:solidFill>
                  <a:srgbClr val="FF00FF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/>
              <a:t>Полномочия Администрации </a:t>
            </a:r>
            <a:r>
              <a:rPr lang="ru-RU" sz="1400" i="1" dirty="0" smtClean="0"/>
              <a:t>городского округа</a:t>
            </a:r>
            <a:endParaRPr lang="ru-RU" sz="1400" i="1" dirty="0"/>
          </a:p>
          <a:p>
            <a:pPr algn="ctr">
              <a:spcBef>
                <a:spcPct val="50000"/>
              </a:spcBef>
            </a:pPr>
            <a:r>
              <a:rPr lang="ru-RU" sz="1400" i="1" dirty="0"/>
              <a:t> </a:t>
            </a:r>
            <a:r>
              <a:rPr lang="ru-RU" sz="1400" b="1" dirty="0"/>
              <a:t>Январь</a:t>
            </a:r>
            <a:r>
              <a:rPr lang="ru-RU" sz="1400" i="1" dirty="0"/>
              <a:t>- </a:t>
            </a:r>
            <a:r>
              <a:rPr lang="ru-RU" sz="1400" b="1" dirty="0"/>
              <a:t>Декабрь</a:t>
            </a:r>
          </a:p>
        </p:txBody>
      </p:sp>
      <p:sp>
        <p:nvSpPr>
          <p:cNvPr id="12" name="Text Box 62"/>
          <p:cNvSpPr txBox="1">
            <a:spLocks noChangeArrowheads="1"/>
          </p:cNvSpPr>
          <p:nvPr/>
        </p:nvSpPr>
        <p:spPr bwMode="auto">
          <a:xfrm>
            <a:off x="221075" y="3808325"/>
            <a:ext cx="2745719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6600"/>
                </a:solidFill>
              </a:rPr>
              <a:t>5. Подготовка и утверждение</a:t>
            </a:r>
            <a:r>
              <a:rPr lang="ru-RU" sz="1600" b="1" dirty="0">
                <a:solidFill>
                  <a:srgbClr val="006600"/>
                </a:solidFill>
              </a:rPr>
              <a:t> </a:t>
            </a:r>
            <a:r>
              <a:rPr lang="ru-RU" sz="1400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6600"/>
                </a:solidFill>
              </a:rPr>
              <a:t>ежеквартальной отчетности об 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6600"/>
                </a:solidFill>
              </a:rPr>
              <a:t>исполнении</a:t>
            </a:r>
            <a:r>
              <a:rPr lang="ru-RU" sz="1400" i="1" dirty="0"/>
              <a:t>  </a:t>
            </a:r>
            <a:r>
              <a:rPr lang="ru-RU" sz="1400" b="1" dirty="0">
                <a:solidFill>
                  <a:srgbClr val="006600"/>
                </a:solidFill>
              </a:rPr>
              <a:t>бюджета.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i="1" dirty="0" smtClean="0"/>
              <a:t>Утверждается Администрацией и направляются  </a:t>
            </a:r>
            <a:r>
              <a:rPr lang="ru-RU" sz="1400" i="1" dirty="0"/>
              <a:t>в Контрольный орган и в Думу </a:t>
            </a:r>
            <a:r>
              <a:rPr lang="ru-RU" sz="1400" i="1" dirty="0" smtClean="0"/>
              <a:t>городского округа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 smtClean="0"/>
              <a:t> </a:t>
            </a:r>
            <a:r>
              <a:rPr lang="ru-RU" sz="1400" b="1" dirty="0" smtClean="0"/>
              <a:t>Ежеквартально</a:t>
            </a:r>
            <a:endParaRPr lang="ru-RU" sz="1400" b="1" dirty="0"/>
          </a:p>
        </p:txBody>
      </p:sp>
      <p:sp>
        <p:nvSpPr>
          <p:cNvPr id="13" name="Text Box 63"/>
          <p:cNvSpPr txBox="1">
            <a:spLocks noChangeArrowheads="1"/>
          </p:cNvSpPr>
          <p:nvPr/>
        </p:nvSpPr>
        <p:spPr bwMode="auto">
          <a:xfrm>
            <a:off x="251519" y="1194955"/>
            <a:ext cx="257404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6. </a:t>
            </a:r>
            <a:r>
              <a:rPr lang="ru-RU" sz="1400" b="1" dirty="0">
                <a:solidFill>
                  <a:srgbClr val="FF0000"/>
                </a:solidFill>
              </a:rPr>
              <a:t>Подготовка и утверждение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FF0000"/>
                </a:solidFill>
              </a:rPr>
              <a:t>годового отчета 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FF0000"/>
                </a:solidFill>
              </a:rPr>
              <a:t>об исполнении бюджета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/>
              <a:t>Рассматривается на публичных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/>
              <a:t>слушаниях и утверждается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i="1" dirty="0"/>
              <a:t>депутатами Думы </a:t>
            </a:r>
            <a:r>
              <a:rPr lang="ru-RU" sz="1400" i="1" dirty="0" smtClean="0"/>
              <a:t>городского округа</a:t>
            </a:r>
            <a:endParaRPr lang="ru-RU" sz="1400" i="1" dirty="0"/>
          </a:p>
          <a:p>
            <a:pPr algn="ctr">
              <a:spcBef>
                <a:spcPct val="50000"/>
              </a:spcBef>
            </a:pPr>
            <a:r>
              <a:rPr lang="ru-RU" sz="1400" b="1" dirty="0" smtClean="0"/>
              <a:t>Май-Июнь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2024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2025 и 2026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" name="Picture 2" descr="C:\Users\Татьяна\Pictures\Презентушки\Картинки для презентаций\Финансы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2047" y="1320173"/>
            <a:ext cx="3146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"/>
            <a:ext cx="92390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020705"/>
            <a:ext cx="91440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 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Бюджетная политика Шалинского городского округа в плановом периоде будет направлена на исполнение принимаемых обязательств в соответствии с положениями Указа </a:t>
            </a:r>
            <a:r>
              <a:rPr lang="en-US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Президента Российской Федерации от 21 июля 2020 </a:t>
            </a:r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года№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474 </a:t>
            </a:r>
            <a:r>
              <a:rPr lang="en-US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«О национальных целях  развития Российской Федерации на период до</a:t>
            </a:r>
            <a:r>
              <a:rPr lang="en-US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2030 года»,  а также со стратегий социально – экономического развития </a:t>
            </a:r>
            <a:r>
              <a:rPr lang="en-US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до 2035 года».</a:t>
            </a:r>
            <a:endParaRPr lang="en-US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Исходя из текущей экономической ситуации и задач, поставленных                                                                               Президентом Российской Федерации, Правительством Российской                                                                                      Федерации и Правительством Свердловской области, проводимая в                                                                                           2024 году и плановом периоде 2025 и 2026 годов бюджетная и налоговая                                                                             политика должна обеспечить: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1. сбалансированность и долгосрочную устойчивость бюджета Шалинского городского округа;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2. безусловное исполнение действующих расходных обязательств, принятие новых расходных обязательств при условии наличия доходных источников;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3. потребности граждан в муниципальных услугах, повышение их доступности и качества;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4. оптимизацию бюджетных расходов за счет повышения их эффективности в результате перераспределения средств на самые важные направления, снижения неэффективных затрат;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5. достижение национальных целей, определенных в Указе Президента Российской Федерации от 21 июля 2020 года № 474, в результате реализации в Шалинском  городском округе национальных проектов (программ);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6. повышение качества финансового контроля в управлении бюджетным процессом, в том числе внутреннего финансового контроля;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7. совершенствование и дальнейшее развитие программно-целевых инструментов бюджетного планирования, внедрение механизмов проектного управления;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8. поддержку и стимулирование предпринимательской и инвестиционной активности хозяйствующих субъектов, ведущих экономическую деятельность на территории округа;</a:t>
            </a:r>
          </a:p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1964</TotalTime>
  <Words>3651</Words>
  <Application>Microsoft Office PowerPoint</Application>
  <PresentationFormat>Экран (4:3)</PresentationFormat>
  <Paragraphs>710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SOB</cp:lastModifiedBy>
  <cp:revision>254</cp:revision>
  <dcterms:created xsi:type="dcterms:W3CDTF">2013-11-19T05:52:05Z</dcterms:created>
  <dcterms:modified xsi:type="dcterms:W3CDTF">2024-01-09T10:00:18Z</dcterms:modified>
</cp:coreProperties>
</file>